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1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2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13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4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15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16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17.xml" ContentType="application/vnd.openxmlformats-officedocument.presentationml.notesSl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18.xml" ContentType="application/vnd.openxmlformats-officedocument.presentationml.notesSl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512" r:id="rId3"/>
    <p:sldId id="490" r:id="rId4"/>
    <p:sldId id="511" r:id="rId5"/>
    <p:sldId id="536" r:id="rId6"/>
    <p:sldId id="533" r:id="rId7"/>
    <p:sldId id="543" r:id="rId8"/>
    <p:sldId id="409" r:id="rId9"/>
    <p:sldId id="504" r:id="rId10"/>
    <p:sldId id="542" r:id="rId11"/>
    <p:sldId id="519" r:id="rId12"/>
    <p:sldId id="489" r:id="rId13"/>
    <p:sldId id="535" r:id="rId14"/>
    <p:sldId id="515" r:id="rId15"/>
    <p:sldId id="499" r:id="rId16"/>
    <p:sldId id="532" r:id="rId17"/>
    <p:sldId id="540" r:id="rId18"/>
    <p:sldId id="521" r:id="rId19"/>
    <p:sldId id="539" r:id="rId20"/>
    <p:sldId id="544" r:id="rId21"/>
    <p:sldId id="281" r:id="rId22"/>
  </p:sldIdLst>
  <p:sldSz cx="12192000" cy="6858000"/>
  <p:notesSz cx="6735763" cy="98663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47" userDrawn="1">
          <p15:clr>
            <a:srgbClr val="A4A3A4"/>
          </p15:clr>
        </p15:guide>
        <p15:guide id="2" pos="7378" userDrawn="1">
          <p15:clr>
            <a:srgbClr val="A4A3A4"/>
          </p15:clr>
        </p15:guide>
        <p15:guide id="3" orient="horz" pos="4042" userDrawn="1">
          <p15:clr>
            <a:srgbClr val="A4A3A4"/>
          </p15:clr>
        </p15:guide>
        <p15:guide id="4" orient="horz" pos="125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RCIA SANJUAN, ANTONIO" initials="GSA" lastIdx="2" clrIdx="0">
    <p:extLst>
      <p:ext uri="{19B8F6BF-5375-455C-9EA6-DF929625EA0E}">
        <p15:presenceInfo xmlns:p15="http://schemas.microsoft.com/office/powerpoint/2012/main" userId="S-1-5-21-3565338061-4242805795-431756137-19624" providerId="AD"/>
      </p:ext>
    </p:extLst>
  </p:cmAuthor>
  <p:cmAuthor id="2" name="GARCIA SANJUAN, ANTONIO" initials="GSA [2]" lastIdx="1" clrIdx="1">
    <p:extLst>
      <p:ext uri="{19B8F6BF-5375-455C-9EA6-DF929625EA0E}">
        <p15:presenceInfo xmlns:p15="http://schemas.microsoft.com/office/powerpoint/2012/main" userId="S::29007264D@mites.gob.es::513acfe0-5914-4d4b-8fc9-b10571ad07e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BBAF"/>
    <a:srgbClr val="ECC2C1"/>
    <a:srgbClr val="009193"/>
    <a:srgbClr val="D1E9E5"/>
    <a:srgbClr val="E29E9D"/>
    <a:srgbClr val="B0D4C9"/>
    <a:srgbClr val="E2887F"/>
    <a:srgbClr val="C2E9E6"/>
    <a:srgbClr val="9BC8B9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49" autoAdjust="0"/>
    <p:restoredTop sz="89892" autoAdjust="0"/>
  </p:normalViewPr>
  <p:slideViewPr>
    <p:cSldViewPr snapToGrid="0" snapToObjects="1" showGuides="1">
      <p:cViewPr varScale="1">
        <p:scale>
          <a:sx n="102" d="100"/>
          <a:sy n="102" d="100"/>
        </p:scale>
        <p:origin x="678" y="114"/>
      </p:cViewPr>
      <p:guideLst>
        <p:guide pos="347"/>
        <p:guide pos="7378"/>
        <p:guide orient="horz" pos="4042"/>
        <p:guide orient="horz" pos="125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MARZO%20-%202023\RUEDA%20PRENSA\RdP%20Marzo%20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MARZO%20-%202023\RUEDA%20PRENSA\RdP%20Marzo%202023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MARZO%20-%202023\RUEDA%20PRENSA\RdP%20Marzo%202023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MARZO%20-%202023\RUEDA%20PRENSA\RdP%20Marzo%202023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MARZO%20-%202023\RUEDA%20PRENSA\RdP%20Marzo%202023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MARZO%20-%202023\RUEDA%20PRENSA\RdP%20Marzo%202023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MARZO%20-%202023\RUEDA%20PRENSA\RdP%20Marzo%202023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MARZO%20-%202023\RUEDA%20PRENSA\RdP%20Marzo%202023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MARZO%20-%202023\RUEDA%20PRENSA\RdP%20Marzo%202023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MARZO%20-%202023\RUEDA%20PRENSA\RdP%20Marzo%202023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MARZO%20-%202023\RUEDA%20PRENSA\RdP%20Marzo%2020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MARZO%20-%202023\RUEDA%20PRENSA\RdP%20Marzo%20202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MARZO%20-%202023\RUEDA%20PRENSA\RdP%20Marzo%20202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MARZO%20-%202023\RUEDA%20PRENSA\RdP%20Marzo%202023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MARZO%20-%202023\RUEDA%20PRENSA\RdP%20Marzo%202023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MARZO%20-%202023\RUEDA%20PRENSA\RdP%20Marzo%202023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MARZO%20-%202023\RUEDA%20PRENSA\RdP%20Marzo%202023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29007264D\Documents\Datos%20Diarios\MARZO%20-%202023\RUEDA%20PRENSA\RdP%20Marzo%202023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4472C4"/>
            </a:solidFill>
            <a:ln>
              <a:noFill/>
            </a:ln>
            <a:effectLst/>
          </c:spPr>
          <c:invertIfNegative val="1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022-444C-8A4A-8ABB654862C6}"/>
              </c:ext>
            </c:extLst>
          </c:dPt>
          <c:dPt>
            <c:idx val="1"/>
            <c:invertIfNegative val="1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022-444C-8A4A-8ABB654862C6}"/>
              </c:ext>
            </c:extLst>
          </c:dPt>
          <c:dPt>
            <c:idx val="2"/>
            <c:invertIfNegative val="1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D022-444C-8A4A-8ABB654862C6}"/>
              </c:ext>
            </c:extLst>
          </c:dPt>
          <c:dPt>
            <c:idx val="3"/>
            <c:invertIfNegative val="1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022-444C-8A4A-8ABB654862C6}"/>
              </c:ext>
            </c:extLst>
          </c:dPt>
          <c:dPt>
            <c:idx val="4"/>
            <c:invertIfNegative val="1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022-444C-8A4A-8ABB654862C6}"/>
              </c:ext>
            </c:extLst>
          </c:dPt>
          <c:dPt>
            <c:idx val="5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5-D022-444C-8A4A-8ABB654862C6}"/>
              </c:ext>
            </c:extLst>
          </c:dPt>
          <c:dPt>
            <c:idx val="6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6-D022-444C-8A4A-8ABB654862C6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022-444C-8A4A-8ABB654862C6}"/>
              </c:ext>
            </c:extLst>
          </c:dPt>
          <c:dPt>
            <c:idx val="8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8-D022-444C-8A4A-8ABB654862C6}"/>
              </c:ext>
            </c:extLst>
          </c:dPt>
          <c:dPt>
            <c:idx val="9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9-D022-444C-8A4A-8ABB654862C6}"/>
              </c:ext>
            </c:extLst>
          </c:dPt>
          <c:dPt>
            <c:idx val="10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A-D022-444C-8A4A-8ABB654862C6}"/>
              </c:ext>
            </c:extLst>
          </c:dPt>
          <c:dPt>
            <c:idx val="11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B-D022-444C-8A4A-8ABB654862C6}"/>
              </c:ext>
            </c:extLst>
          </c:dPt>
          <c:dPt>
            <c:idx val="12"/>
            <c:invertIfNegative val="1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D022-444C-8A4A-8ABB654862C6}"/>
              </c:ext>
            </c:extLst>
          </c:dPt>
          <c:dPt>
            <c:idx val="13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D-D022-444C-8A4A-8ABB654862C6}"/>
              </c:ext>
            </c:extLst>
          </c:dPt>
          <c:dPt>
            <c:idx val="14"/>
            <c:invertIfNegative val="1"/>
            <c:bubble3D val="0"/>
            <c:extLst>
              <c:ext xmlns:c16="http://schemas.microsoft.com/office/drawing/2014/chart" uri="{C3380CC4-5D6E-409C-BE32-E72D297353CC}">
                <c16:uniqueId val="{0000000E-D022-444C-8A4A-8ABB654862C6}"/>
              </c:ext>
            </c:extLst>
          </c:dPt>
          <c:dLbls>
            <c:dLbl>
              <c:idx val="0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rgbClr val="FF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D022-444C-8A4A-8ABB654862C6}"/>
                </c:ext>
              </c:extLst>
            </c:dLbl>
            <c:dLbl>
              <c:idx val="1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D022-444C-8A4A-8ABB654862C6}"/>
                </c:ext>
              </c:extLst>
            </c:dLbl>
            <c:dLbl>
              <c:idx val="2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D022-444C-8A4A-8ABB654862C6}"/>
                </c:ext>
              </c:extLst>
            </c:dLbl>
            <c:dLbl>
              <c:idx val="3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D022-444C-8A4A-8ABB654862C6}"/>
                </c:ext>
              </c:extLst>
            </c:dLbl>
            <c:dLbl>
              <c:idx val="4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D022-444C-8A4A-8ABB654862C6}"/>
                </c:ext>
              </c:extLst>
            </c:dLbl>
            <c:dLbl>
              <c:idx val="5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rgbClr val="FF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D022-444C-8A4A-8ABB654862C6}"/>
                </c:ext>
              </c:extLst>
            </c:dLbl>
            <c:dLbl>
              <c:idx val="6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rgbClr val="FF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D022-444C-8A4A-8ABB654862C6}"/>
                </c:ext>
              </c:extLst>
            </c:dLbl>
            <c:dLbl>
              <c:idx val="7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rgbClr val="FF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D022-444C-8A4A-8ABB654862C6}"/>
                </c:ext>
              </c:extLst>
            </c:dLbl>
            <c:dLbl>
              <c:idx val="8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rgbClr val="FF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D022-444C-8A4A-8ABB654862C6}"/>
                </c:ext>
              </c:extLst>
            </c:dLbl>
            <c:dLbl>
              <c:idx val="9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rgbClr val="FF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D022-444C-8A4A-8ABB654862C6}"/>
                </c:ext>
              </c:extLst>
            </c:dLbl>
            <c:dLbl>
              <c:idx val="10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rgbClr val="FF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D022-444C-8A4A-8ABB654862C6}"/>
                </c:ext>
              </c:extLst>
            </c:dLbl>
            <c:dLbl>
              <c:idx val="11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rgbClr val="FF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D022-444C-8A4A-8ABB654862C6}"/>
                </c:ext>
              </c:extLst>
            </c:dLbl>
            <c:dLbl>
              <c:idx val="1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2F69223F-0BDC-47F8-8076-52131965ADA7}" type="VALUE">
                      <a:rPr lang="en-US" sz="1400" b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4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[VALOR]</a:t>
                    </a:fld>
                    <a:endParaRPr lang="es-ES"/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>
                  <a:softEdge rad="774700"/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D022-444C-8A4A-8ABB654862C6}"/>
                </c:ext>
              </c:extLst>
            </c:dLbl>
            <c:dLbl>
              <c:idx val="1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6E4AADCF-7631-47AC-944D-FF4DDC393A77}" type="VALUE">
                      <a:rPr lang="en-US" sz="1400" b="0">
                        <a:solidFill>
                          <a:srgbClr val="FF0000"/>
                        </a:solidFill>
                      </a:rPr>
                      <a:pPr>
                        <a:defRPr sz="140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[VALOR]</a:t>
                    </a:fld>
                    <a:endParaRPr lang="es-ES"/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rgbClr val="FF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D022-444C-8A4A-8ABB654862C6}"/>
                </c:ext>
              </c:extLst>
            </c:dLbl>
            <c:dLbl>
              <c:idx val="14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rgbClr val="FF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D022-444C-8A4A-8ABB654862C6}"/>
                </c:ext>
              </c:extLst>
            </c:dLbl>
            <c:dLbl>
              <c:idx val="15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D022-444C-8A4A-8ABB654862C6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accent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'PR-mar'!$B$18:$B$33</c:f>
              <c:numCache>
                <c:formatCode>General</c:formatCode>
                <c:ptCount val="1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  <c:pt idx="14">
                  <c:v>2022</c:v>
                </c:pt>
                <c:pt idx="15">
                  <c:v>2023</c:v>
                </c:pt>
              </c:numCache>
            </c:numRef>
          </c:cat>
          <c:val>
            <c:numRef>
              <c:f>'PR-mar'!$D$18:$D$33</c:f>
              <c:numCache>
                <c:formatCode>#,##0_ ;[Red]\-#,##0\ </c:formatCode>
                <c:ptCount val="16"/>
                <c:pt idx="0">
                  <c:v>-14356</c:v>
                </c:pt>
                <c:pt idx="1">
                  <c:v>123543</c:v>
                </c:pt>
                <c:pt idx="2">
                  <c:v>35988</c:v>
                </c:pt>
                <c:pt idx="3">
                  <c:v>34406</c:v>
                </c:pt>
                <c:pt idx="4">
                  <c:v>38769</c:v>
                </c:pt>
                <c:pt idx="5">
                  <c:v>-4979</c:v>
                </c:pt>
                <c:pt idx="6">
                  <c:v>-16620</c:v>
                </c:pt>
                <c:pt idx="7">
                  <c:v>-60214</c:v>
                </c:pt>
                <c:pt idx="8">
                  <c:v>-58216</c:v>
                </c:pt>
                <c:pt idx="9">
                  <c:v>-48559</c:v>
                </c:pt>
                <c:pt idx="10">
                  <c:v>-47697</c:v>
                </c:pt>
                <c:pt idx="11">
                  <c:v>-33956</c:v>
                </c:pt>
                <c:pt idx="12">
                  <c:v>302265</c:v>
                </c:pt>
                <c:pt idx="13">
                  <c:v>-59149</c:v>
                </c:pt>
                <c:pt idx="14">
                  <c:v>-2921</c:v>
                </c:pt>
                <c:pt idx="15">
                  <c:v>-48755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0000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10-D022-444C-8A4A-8ABB654862C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79805984"/>
        <c:axId val="379797128"/>
      </c:barChart>
      <c:catAx>
        <c:axId val="37980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379797128"/>
        <c:crosses val="autoZero"/>
        <c:auto val="1"/>
        <c:lblAlgn val="ctr"/>
        <c:lblOffset val="100"/>
        <c:noMultiLvlLbl val="0"/>
      </c:catAx>
      <c:valAx>
        <c:axId val="3797971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accent5">
                  <a:lumMod val="40000"/>
                  <a:lumOff val="60000"/>
                  <a:alpha val="12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crossAx val="379805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spPr>
            <a:solidFill>
              <a:schemeClr val="accent6">
                <a:lumMod val="40000"/>
                <a:lumOff val="6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709-4330-8535-3D2B642EED2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709-4330-8535-3D2B642EED2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709-4330-8535-3D2B642EED2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709-4330-8535-3D2B642EED2E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9709-4330-8535-3D2B642EED2E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9709-4330-8535-3D2B642EED2E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9709-4330-8535-3D2B642EED2E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9709-4330-8535-3D2B642EED2E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9709-4330-8535-3D2B642EED2E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9709-4330-8535-3D2B642EED2E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9709-4330-8535-3D2B642EED2E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9709-4330-8535-3D2B642EED2E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9709-4330-8535-3D2B642EED2E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9709-4330-8535-3D2B642EED2E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9709-4330-8535-3D2B642EED2E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9709-4330-8535-3D2B642EED2E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9709-4330-8535-3D2B642EED2E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9709-4330-8535-3D2B642EED2E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9709-4330-8535-3D2B642EED2E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9709-4330-8535-3D2B642EED2E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9709-4330-8535-3D2B642EED2E}"/>
              </c:ext>
            </c:extLst>
          </c:dPt>
          <c:dPt>
            <c:idx val="2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B-9709-4330-8535-3D2B642EED2E}"/>
              </c:ext>
            </c:extLst>
          </c:dPt>
          <c:dPt>
            <c:idx val="22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D-9709-4330-8535-3D2B642EED2E}"/>
              </c:ext>
            </c:extLst>
          </c:dPt>
          <c:dPt>
            <c:idx val="23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F-9709-4330-8535-3D2B642EED2E}"/>
              </c:ext>
            </c:extLst>
          </c:dPt>
          <c:dPt>
            <c:idx val="24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1-9709-4330-8535-3D2B642EED2E}"/>
              </c:ext>
            </c:extLst>
          </c:dPt>
          <c:dPt>
            <c:idx val="25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3-9709-4330-8535-3D2B642EED2E}"/>
              </c:ext>
            </c:extLst>
          </c:dPt>
          <c:dPt>
            <c:idx val="26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5-9709-4330-8535-3D2B642EED2E}"/>
              </c:ext>
            </c:extLst>
          </c:dPt>
          <c:dPt>
            <c:idx val="27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7-9709-4330-8535-3D2B642EED2E}"/>
              </c:ext>
            </c:extLst>
          </c:dPt>
          <c:dLbls>
            <c:dLbl>
              <c:idx val="0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9709-4330-8535-3D2B642EED2E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r>
                      <a:rPr lang="en-US" b="0"/>
                      <a:t>4.763.680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9709-4330-8535-3D2B642EED2E}"/>
                </c:ext>
              </c:extLst>
            </c:dLbl>
            <c:dLbl>
              <c:idx val="24"/>
              <c:tx>
                <c:rich>
                  <a:bodyPr/>
                  <a:lstStyle/>
                  <a:p>
                    <a:fld id="{97C0D4C5-4574-4C8C-9870-5DABFF84F79A}" type="VALUE">
                      <a:rPr lang="en-US"/>
                      <a:pPr/>
                      <a:t>[VALOR]</a:t>
                    </a:fld>
                    <a:endParaRPr lang="es-E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31-9709-4330-8535-3D2B642EED2E}"/>
                </c:ext>
              </c:extLst>
            </c:dLbl>
            <c:dLbl>
              <c:idx val="25"/>
              <c:tx>
                <c:rich>
                  <a:bodyPr/>
                  <a:lstStyle/>
                  <a:p>
                    <a:fld id="{5538AA8F-F2C3-4F15-8991-14F303F29B96}" type="VALUE">
                      <a:rPr lang="en-US" sz="1200" b="0"/>
                      <a:pPr/>
                      <a:t>[VALOR]</a:t>
                    </a:fld>
                    <a:endParaRPr lang="es-E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33-9709-4330-8535-3D2B642EED2E}"/>
                </c:ext>
              </c:extLst>
            </c:dLbl>
            <c:dLbl>
              <c:idx val="27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9709-4330-8535-3D2B642EED2E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'PR-MAR (JOV)'!$B$6:$B$33</c:f>
              <c:numCache>
                <c:formatCode>General</c:formatCode>
                <c:ptCount val="28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  <c:pt idx="26">
                  <c:v>2022</c:v>
                </c:pt>
                <c:pt idx="27">
                  <c:v>2023</c:v>
                </c:pt>
              </c:numCache>
            </c:numRef>
          </c:cat>
          <c:val>
            <c:numRef>
              <c:f>'PR-MAR (JOV)'!$C$6:$C$33</c:f>
              <c:numCache>
                <c:formatCode>#,##0</c:formatCode>
                <c:ptCount val="28"/>
                <c:pt idx="0">
                  <c:v>636124</c:v>
                </c:pt>
                <c:pt idx="1">
                  <c:v>556354</c:v>
                </c:pt>
                <c:pt idx="2">
                  <c:v>477040</c:v>
                </c:pt>
                <c:pt idx="3">
                  <c:v>383903</c:v>
                </c:pt>
                <c:pt idx="4">
                  <c:v>328120</c:v>
                </c:pt>
                <c:pt idx="5">
                  <c:v>309858</c:v>
                </c:pt>
                <c:pt idx="6">
                  <c:v>313808</c:v>
                </c:pt>
                <c:pt idx="7">
                  <c:v>325265</c:v>
                </c:pt>
                <c:pt idx="8">
                  <c:v>300250</c:v>
                </c:pt>
                <c:pt idx="9">
                  <c:v>279384</c:v>
                </c:pt>
                <c:pt idx="10">
                  <c:v>287058</c:v>
                </c:pt>
                <c:pt idx="11">
                  <c:v>252105</c:v>
                </c:pt>
                <c:pt idx="12">
                  <c:v>270261</c:v>
                </c:pt>
                <c:pt idx="13">
                  <c:v>463340</c:v>
                </c:pt>
                <c:pt idx="14">
                  <c:v>483040</c:v>
                </c:pt>
                <c:pt idx="15">
                  <c:v>483251</c:v>
                </c:pt>
                <c:pt idx="16">
                  <c:v>508879</c:v>
                </c:pt>
                <c:pt idx="17">
                  <c:v>479712</c:v>
                </c:pt>
                <c:pt idx="18">
                  <c:v>431685</c:v>
                </c:pt>
                <c:pt idx="19">
                  <c:v>390533</c:v>
                </c:pt>
                <c:pt idx="20">
                  <c:v>347117</c:v>
                </c:pt>
                <c:pt idx="21">
                  <c:v>299405</c:v>
                </c:pt>
                <c:pt idx="22">
                  <c:v>274368</c:v>
                </c:pt>
                <c:pt idx="23">
                  <c:v>266738</c:v>
                </c:pt>
                <c:pt idx="24">
                  <c:v>287560</c:v>
                </c:pt>
                <c:pt idx="25">
                  <c:v>357793</c:v>
                </c:pt>
                <c:pt idx="26">
                  <c:v>232845</c:v>
                </c:pt>
                <c:pt idx="27">
                  <c:v>215099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8-9709-4330-8535-3D2B642EED2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79805984"/>
        <c:axId val="379797128"/>
      </c:barChart>
      <c:catAx>
        <c:axId val="37980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379797128"/>
        <c:crosses val="autoZero"/>
        <c:auto val="1"/>
        <c:lblAlgn val="ctr"/>
        <c:lblOffset val="100"/>
        <c:noMultiLvlLbl val="0"/>
      </c:catAx>
      <c:valAx>
        <c:axId val="379797128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379805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s-E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30385856247856"/>
          <c:y val="2.4270893581136939E-2"/>
          <c:w val="0.70375554679131991"/>
          <c:h val="0.9575477223830191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9238-43DD-9557-E581A659A589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238-43DD-9557-E581A659A589}"/>
              </c:ext>
            </c:extLst>
          </c:dPt>
          <c:dLbls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13F9-4008-9B0B-CD4E1F05A6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'CCAA (mensual)'!$B$39:$B$57</c:f>
              <c:strCache>
                <c:ptCount val="19"/>
                <c:pt idx="0">
                  <c:v>MADRID</c:v>
                </c:pt>
                <c:pt idx="1">
                  <c:v>CEUTA</c:v>
                </c:pt>
                <c:pt idx="2">
                  <c:v>LA RIOJA</c:v>
                </c:pt>
                <c:pt idx="3">
                  <c:v>MELILLA</c:v>
                </c:pt>
                <c:pt idx="4">
                  <c:v>NAVARRA</c:v>
                </c:pt>
                <c:pt idx="5">
                  <c:v>ARAGON</c:v>
                </c:pt>
                <c:pt idx="6">
                  <c:v>EXTREMADURA</c:v>
                </c:pt>
                <c:pt idx="7">
                  <c:v>MURCIA</c:v>
                </c:pt>
                <c:pt idx="8">
                  <c:v>CANTABRIA</c:v>
                </c:pt>
                <c:pt idx="9">
                  <c:v>BALEARES</c:v>
                </c:pt>
                <c:pt idx="10">
                  <c:v>ASTURIAS</c:v>
                </c:pt>
                <c:pt idx="11">
                  <c:v>GALICIA</c:v>
                </c:pt>
                <c:pt idx="12">
                  <c:v>CATALUÑA</c:v>
                </c:pt>
                <c:pt idx="13">
                  <c:v>COM. VALENCIANA</c:v>
                </c:pt>
                <c:pt idx="14">
                  <c:v>PAIS VASCO</c:v>
                </c:pt>
                <c:pt idx="15">
                  <c:v>CASTILLA-LA MANCHA</c:v>
                </c:pt>
                <c:pt idx="16">
                  <c:v>CASTILLA Y LEON</c:v>
                </c:pt>
                <c:pt idx="17">
                  <c:v>CANARIAS</c:v>
                </c:pt>
                <c:pt idx="18">
                  <c:v>ANDALUCIA</c:v>
                </c:pt>
              </c:strCache>
            </c:strRef>
          </c:cat>
          <c:val>
            <c:numRef>
              <c:f>'CCAA (mensual)'!$C$39:$C$57</c:f>
              <c:numCache>
                <c:formatCode>#,##0_ ;[Red]\-#,##0\ </c:formatCode>
                <c:ptCount val="19"/>
                <c:pt idx="0">
                  <c:v>1013</c:v>
                </c:pt>
                <c:pt idx="1">
                  <c:v>197</c:v>
                </c:pt>
                <c:pt idx="2">
                  <c:v>-227</c:v>
                </c:pt>
                <c:pt idx="3">
                  <c:v>-333</c:v>
                </c:pt>
                <c:pt idx="4">
                  <c:v>-414</c:v>
                </c:pt>
                <c:pt idx="5">
                  <c:v>-1005</c:v>
                </c:pt>
                <c:pt idx="6">
                  <c:v>-1142</c:v>
                </c:pt>
                <c:pt idx="7">
                  <c:v>-1268</c:v>
                </c:pt>
                <c:pt idx="8">
                  <c:v>-1354</c:v>
                </c:pt>
                <c:pt idx="9">
                  <c:v>-1469</c:v>
                </c:pt>
                <c:pt idx="10">
                  <c:v>-1630</c:v>
                </c:pt>
                <c:pt idx="11">
                  <c:v>-2245</c:v>
                </c:pt>
                <c:pt idx="12">
                  <c:v>-2987</c:v>
                </c:pt>
                <c:pt idx="13">
                  <c:v>-3089</c:v>
                </c:pt>
                <c:pt idx="14">
                  <c:v>-3104</c:v>
                </c:pt>
                <c:pt idx="15">
                  <c:v>-4193</c:v>
                </c:pt>
                <c:pt idx="16">
                  <c:v>-4446</c:v>
                </c:pt>
                <c:pt idx="17">
                  <c:v>-5775</c:v>
                </c:pt>
                <c:pt idx="18">
                  <c:v>-15284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F9-4008-9B0B-CD4E1F05A6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05182208"/>
        <c:axId val="305179464"/>
      </c:barChart>
      <c:catAx>
        <c:axId val="3051822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305179464"/>
        <c:crosses val="autoZero"/>
        <c:auto val="1"/>
        <c:lblAlgn val="ctr"/>
        <c:lblOffset val="100"/>
        <c:noMultiLvlLbl val="0"/>
      </c:catAx>
      <c:valAx>
        <c:axId val="305179464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accent5">
                  <a:lumMod val="50000"/>
                  <a:alpha val="12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out"/>
        <c:minorTickMark val="none"/>
        <c:tickLblPos val="nextTo"/>
        <c:crossAx val="305182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30385856247856"/>
          <c:y val="2.4270893581136939E-2"/>
          <c:w val="0.70375554679131991"/>
          <c:h val="0.9575477223830191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6CE-4F52-B18A-278EF8FB607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6CE-4F52-B18A-278EF8FB607A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6CE-4F52-B18A-278EF8FB607A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6CE-4F52-B18A-278EF8FB607A}"/>
              </c:ext>
            </c:extLst>
          </c:dPt>
          <c:dPt>
            <c:idx val="4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6CE-4F52-B18A-278EF8FB607A}"/>
              </c:ext>
            </c:extLst>
          </c:dPt>
          <c:dPt>
            <c:idx val="5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06CE-4F52-B18A-278EF8FB607A}"/>
              </c:ext>
            </c:extLst>
          </c:dPt>
          <c:dPt>
            <c:idx val="6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06CE-4F52-B18A-278EF8FB607A}"/>
              </c:ext>
            </c:extLst>
          </c:dPt>
          <c:dPt>
            <c:idx val="7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06CE-4F52-B18A-278EF8FB607A}"/>
              </c:ext>
            </c:extLst>
          </c:dPt>
          <c:dPt>
            <c:idx val="8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06CE-4F52-B18A-278EF8FB607A}"/>
              </c:ext>
            </c:extLst>
          </c:dPt>
          <c:dPt>
            <c:idx val="9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06CE-4F52-B18A-278EF8FB607A}"/>
              </c:ext>
            </c:extLst>
          </c:dPt>
          <c:dPt>
            <c:idx val="1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06CE-4F52-B18A-278EF8FB607A}"/>
              </c:ext>
            </c:extLst>
          </c:dPt>
          <c:dPt>
            <c:idx val="1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06CE-4F52-B18A-278EF8FB607A}"/>
              </c:ext>
            </c:extLst>
          </c:dPt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06CE-4F52-B18A-278EF8FB607A}"/>
              </c:ext>
            </c:extLst>
          </c:dPt>
          <c:dPt>
            <c:idx val="1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06CE-4F52-B18A-278EF8FB607A}"/>
              </c:ext>
            </c:extLst>
          </c:dPt>
          <c:dPt>
            <c:idx val="14"/>
            <c:invertIfNegative val="0"/>
            <c:bubble3D val="0"/>
            <c:spPr>
              <a:solidFill>
                <a:srgbClr val="A94B3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06CE-4F52-B18A-278EF8FB607A}"/>
              </c:ext>
            </c:extLst>
          </c:dPt>
          <c:dPt>
            <c:idx val="15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06CE-4F52-B18A-278EF8FB607A}"/>
              </c:ext>
            </c:extLst>
          </c:dPt>
          <c:dPt>
            <c:idx val="16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06CE-4F52-B18A-278EF8FB607A}"/>
              </c:ext>
            </c:extLst>
          </c:dPt>
          <c:dPt>
            <c:idx val="17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06CE-4F52-B18A-278EF8FB607A}"/>
              </c:ext>
            </c:extLst>
          </c:dPt>
          <c:dPt>
            <c:idx val="18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06CE-4F52-B18A-278EF8FB607A}"/>
              </c:ext>
            </c:extLst>
          </c:dPt>
          <c:dPt>
            <c:idx val="19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06CE-4F52-B18A-278EF8FB607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'CCAA (mensual)'!$B$4:$B$23</c:f>
              <c:strCache>
                <c:ptCount val="20"/>
                <c:pt idx="0">
                  <c:v>CEUTA</c:v>
                </c:pt>
                <c:pt idx="1">
                  <c:v>MADRID</c:v>
                </c:pt>
                <c:pt idx="2">
                  <c:v>CATALUÑA</c:v>
                </c:pt>
                <c:pt idx="3">
                  <c:v>COM. VALENCIANA</c:v>
                </c:pt>
                <c:pt idx="4">
                  <c:v>NAVARRA</c:v>
                </c:pt>
                <c:pt idx="5">
                  <c:v>EXTREMADURA</c:v>
                </c:pt>
                <c:pt idx="6">
                  <c:v>MURCIA</c:v>
                </c:pt>
                <c:pt idx="7">
                  <c:v>LA RIOJA</c:v>
                </c:pt>
                <c:pt idx="8">
                  <c:v>GALICIA</c:v>
                </c:pt>
                <c:pt idx="9">
                  <c:v>TOTAL</c:v>
                </c:pt>
                <c:pt idx="10">
                  <c:v>ARAGON</c:v>
                </c:pt>
                <c:pt idx="11">
                  <c:v>ANDALUCIA</c:v>
                </c:pt>
                <c:pt idx="12">
                  <c:v>ASTURIAS</c:v>
                </c:pt>
                <c:pt idx="13">
                  <c:v>PAIS VASCO</c:v>
                </c:pt>
                <c:pt idx="14">
                  <c:v>CASTILLA-LA MANCHA</c:v>
                </c:pt>
                <c:pt idx="15">
                  <c:v>CANARIAS</c:v>
                </c:pt>
                <c:pt idx="16">
                  <c:v>CASTILLA Y LEON</c:v>
                </c:pt>
                <c:pt idx="17">
                  <c:v>CANTABRIA</c:v>
                </c:pt>
                <c:pt idx="18">
                  <c:v>MELILLA</c:v>
                </c:pt>
                <c:pt idx="19">
                  <c:v>BALEARES</c:v>
                </c:pt>
              </c:strCache>
            </c:strRef>
          </c:cat>
          <c:val>
            <c:numRef>
              <c:f>'CCAA (mensual)'!$D$4:$D$23</c:f>
              <c:numCache>
                <c:formatCode>0.0_ ;[Red]\-0.0\ </c:formatCode>
                <c:ptCount val="20"/>
                <c:pt idx="0">
                  <c:v>1.9372603009145444</c:v>
                </c:pt>
                <c:pt idx="1">
                  <c:v>0.32264331828938525</c:v>
                </c:pt>
                <c:pt idx="2">
                  <c:v>-0.85029946938124845</c:v>
                </c:pt>
                <c:pt idx="3">
                  <c:v>-0.89956812575898337</c:v>
                </c:pt>
                <c:pt idx="4">
                  <c:v>-1.2791991101223583</c:v>
                </c:pt>
                <c:pt idx="5">
                  <c:v>-1.3429922148787543</c:v>
                </c:pt>
                <c:pt idx="6">
                  <c:v>-1.3526776189460208</c:v>
                </c:pt>
                <c:pt idx="7">
                  <c:v>-1.5233876921012013</c:v>
                </c:pt>
                <c:pt idx="8">
                  <c:v>-1.5580323682091997</c:v>
                </c:pt>
                <c:pt idx="9">
                  <c:v>-1.6748453718033056</c:v>
                </c:pt>
                <c:pt idx="10">
                  <c:v>-1.7241379310344827</c:v>
                </c:pt>
                <c:pt idx="11">
                  <c:v>-2.0387501250541904</c:v>
                </c:pt>
                <c:pt idx="12">
                  <c:v>-2.5739822505763827</c:v>
                </c:pt>
                <c:pt idx="13">
                  <c:v>-2.7641233881883593</c:v>
                </c:pt>
                <c:pt idx="14">
                  <c:v>-2.860514933620772</c:v>
                </c:pt>
                <c:pt idx="15">
                  <c:v>-3.0528741951513485</c:v>
                </c:pt>
                <c:pt idx="16">
                  <c:v>-3.582825645488831</c:v>
                </c:pt>
                <c:pt idx="17">
                  <c:v>-3.8819920295880044</c:v>
                </c:pt>
                <c:pt idx="18">
                  <c:v>-3.887915936952715</c:v>
                </c:pt>
                <c:pt idx="19">
                  <c:v>-4.1732954545454541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8-06CE-4F52-B18A-278EF8FB60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05182208"/>
        <c:axId val="305179464"/>
      </c:barChart>
      <c:catAx>
        <c:axId val="3051822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305179464"/>
        <c:crosses val="autoZero"/>
        <c:auto val="1"/>
        <c:lblAlgn val="ctr"/>
        <c:lblOffset val="100"/>
        <c:noMultiLvlLbl val="0"/>
      </c:catAx>
      <c:valAx>
        <c:axId val="305179464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accent5">
                  <a:lumMod val="50000"/>
                  <a:alpha val="12000"/>
                </a:schemeClr>
              </a:solidFill>
              <a:round/>
            </a:ln>
            <a:effectLst/>
          </c:spPr>
        </c:majorGridlines>
        <c:numFmt formatCode="0.0_ ;[Red]\-0.0\ " sourceLinked="1"/>
        <c:majorTickMark val="none"/>
        <c:minorTickMark val="none"/>
        <c:tickLblPos val="nextTo"/>
        <c:crossAx val="305182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spPr>
            <a:solidFill>
              <a:schemeClr val="accent2">
                <a:lumMod val="20000"/>
                <a:lumOff val="8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86D-48B4-A1AE-4F93B902C16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86D-48B4-A1AE-4F93B902C16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86D-48B4-A1AE-4F93B902C16B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86D-48B4-A1AE-4F93B902C16B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B86D-48B4-A1AE-4F93B902C16B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B86D-48B4-A1AE-4F93B902C16B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B86D-48B4-A1AE-4F93B902C16B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B86D-48B4-A1AE-4F93B902C16B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B86D-48B4-A1AE-4F93B902C16B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B86D-48B4-A1AE-4F93B902C16B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B86D-48B4-A1AE-4F93B902C16B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B86D-48B4-A1AE-4F93B902C16B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B86D-48B4-A1AE-4F93B902C16B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B86D-48B4-A1AE-4F93B902C16B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B86D-48B4-A1AE-4F93B902C16B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B86D-48B4-A1AE-4F93B902C16B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B86D-48B4-A1AE-4F93B902C16B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B86D-48B4-A1AE-4F93B902C16B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B86D-48B4-A1AE-4F93B902C16B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B86D-48B4-A1AE-4F93B902C16B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B86D-48B4-A1AE-4F93B902C16B}"/>
              </c:ext>
            </c:extLst>
          </c:dPt>
          <c:dPt>
            <c:idx val="21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B-B86D-48B4-A1AE-4F93B902C16B}"/>
              </c:ext>
            </c:extLst>
          </c:dPt>
          <c:dPt>
            <c:idx val="22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D-B86D-48B4-A1AE-4F93B902C16B}"/>
              </c:ext>
            </c:extLst>
          </c:dPt>
          <c:dPt>
            <c:idx val="23"/>
            <c:invertIfNegative val="0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F-B86D-48B4-A1AE-4F93B902C16B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'contratos (MARZO) (2)'!$A$32:$A$43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'contratos (MARZO) (2)'!$M$32:$M$43</c:f>
              <c:numCache>
                <c:formatCode>0.0%</c:formatCode>
                <c:ptCount val="12"/>
                <c:pt idx="0">
                  <c:v>0.11143368315861032</c:v>
                </c:pt>
                <c:pt idx="1">
                  <c:v>0.10113992287756013</c:v>
                </c:pt>
                <c:pt idx="2">
                  <c:v>9.3274329154875282E-2</c:v>
                </c:pt>
                <c:pt idx="3">
                  <c:v>0.10007872240814274</c:v>
                </c:pt>
                <c:pt idx="4">
                  <c:v>9.9892569394140429E-2</c:v>
                </c:pt>
                <c:pt idx="5">
                  <c:v>0.10297251861611417</c:v>
                </c:pt>
                <c:pt idx="6">
                  <c:v>0.11746574968151242</c:v>
                </c:pt>
                <c:pt idx="7">
                  <c:v>0.10516782778352228</c:v>
                </c:pt>
                <c:pt idx="8">
                  <c:v>0.11571177308576931</c:v>
                </c:pt>
                <c:pt idx="9">
                  <c:v>0.14756069159971427</c:v>
                </c:pt>
                <c:pt idx="10">
                  <c:v>0.30725230449546337</c:v>
                </c:pt>
                <c:pt idx="11">
                  <c:v>0.4681593344967474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0-B86D-48B4-A1AE-4F93B902C1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550545832"/>
        <c:axId val="550543536"/>
      </c:barChart>
      <c:catAx>
        <c:axId val="550545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550543536"/>
        <c:crosses val="autoZero"/>
        <c:auto val="1"/>
        <c:lblAlgn val="ctr"/>
        <c:lblOffset val="100"/>
        <c:noMultiLvlLbl val="0"/>
      </c:catAx>
      <c:valAx>
        <c:axId val="550543536"/>
        <c:scaling>
          <c:orientation val="minMax"/>
          <c:min val="0"/>
        </c:scaling>
        <c:delete val="1"/>
        <c:axPos val="l"/>
        <c:majorGridlines>
          <c:spPr>
            <a:ln w="3175" cap="flat" cmpd="sng" algn="ctr">
              <a:solidFill>
                <a:schemeClr val="bg1">
                  <a:lumMod val="95000"/>
                  <a:alpha val="12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crossAx val="550545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D1E9E5"/>
            </a:solidFill>
            <a:ln>
              <a:noFill/>
            </a:ln>
            <a:effectLst/>
          </c:spPr>
          <c:invertIfNegative val="0"/>
          <c:dPt>
            <c:idx val="10"/>
            <c:invertIfNegative val="0"/>
            <c:bubble3D val="0"/>
            <c:spPr>
              <a:solidFill>
                <a:srgbClr val="00919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B74-4B29-8389-906E10EC565C}"/>
              </c:ext>
            </c:extLst>
          </c:dPt>
          <c:dPt>
            <c:idx val="11"/>
            <c:invertIfNegative val="0"/>
            <c:bubble3D val="0"/>
            <c:spPr>
              <a:solidFill>
                <a:srgbClr val="00919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0B74-4B29-8389-906E10EC565C}"/>
              </c:ext>
            </c:extLst>
          </c:dPt>
          <c:dPt>
            <c:idx val="2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103A-434C-9619-40CB963707DC}"/>
              </c:ext>
            </c:extLst>
          </c:dPt>
          <c:dLbls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103A-434C-9619-40CB963707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'contratos (MARZO)'!$A$32:$A$43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'contratos (MARZO)'!$C$32:$C$43</c:f>
              <c:numCache>
                <c:formatCode>#,##0</c:formatCode>
                <c:ptCount val="12"/>
                <c:pt idx="0">
                  <c:v>117531</c:v>
                </c:pt>
                <c:pt idx="1">
                  <c:v>98068</c:v>
                </c:pt>
                <c:pt idx="2">
                  <c:v>113481</c:v>
                </c:pt>
                <c:pt idx="3">
                  <c:v>144291</c:v>
                </c:pt>
                <c:pt idx="4">
                  <c:v>150726</c:v>
                </c:pt>
                <c:pt idx="5">
                  <c:v>178428</c:v>
                </c:pt>
                <c:pt idx="6">
                  <c:v>193448</c:v>
                </c:pt>
                <c:pt idx="7">
                  <c:v>179821</c:v>
                </c:pt>
                <c:pt idx="8">
                  <c:v>145393</c:v>
                </c:pt>
                <c:pt idx="9">
                  <c:v>207191</c:v>
                </c:pt>
                <c:pt idx="10">
                  <c:v>513677</c:v>
                </c:pt>
                <c:pt idx="11">
                  <c:v>615674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3A-434C-9619-40CB963707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550545832"/>
        <c:axId val="550543536"/>
      </c:barChart>
      <c:catAx>
        <c:axId val="550545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550543536"/>
        <c:crosses val="autoZero"/>
        <c:auto val="1"/>
        <c:lblAlgn val="ctr"/>
        <c:lblOffset val="100"/>
        <c:noMultiLvlLbl val="1"/>
      </c:catAx>
      <c:valAx>
        <c:axId val="550543536"/>
        <c:scaling>
          <c:orientation val="minMax"/>
        </c:scaling>
        <c:delete val="1"/>
        <c:axPos val="l"/>
        <c:majorGridlines>
          <c:spPr>
            <a:ln w="3175" cap="flat" cmpd="sng" algn="ctr">
              <a:solidFill>
                <a:schemeClr val="bg1">
                  <a:lumMod val="95000"/>
                  <a:alpha val="12000"/>
                </a:schemeClr>
              </a:solidFill>
              <a:round/>
            </a:ln>
            <a:effectLst/>
          </c:spPr>
        </c:majorGridlines>
        <c:numFmt formatCode="#,##0" sourceLinked="0"/>
        <c:majorTickMark val="out"/>
        <c:minorTickMark val="none"/>
        <c:tickLblPos val="nextTo"/>
        <c:crossAx val="550545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s-E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ECC2C1"/>
            </a:solidFill>
            <a:ln>
              <a:noFill/>
            </a:ln>
            <a:effectLst/>
          </c:spPr>
          <c:invertIfNegative val="0"/>
          <c:dPt>
            <c:idx val="2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5F5-4E9B-A143-4AA8CC6CDB5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'contratos (MARZO)'!$A$32:$A$43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'contratos (MARZO)'!$D$32:$D$43</c:f>
              <c:numCache>
                <c:formatCode>#,##0</c:formatCode>
                <c:ptCount val="12"/>
                <c:pt idx="0">
                  <c:v>937186</c:v>
                </c:pt>
                <c:pt idx="1">
                  <c:v>871559</c:v>
                </c:pt>
                <c:pt idx="2">
                  <c:v>1103156</c:v>
                </c:pt>
                <c:pt idx="3">
                  <c:v>1297484</c:v>
                </c:pt>
                <c:pt idx="4">
                  <c:v>1358155</c:v>
                </c:pt>
                <c:pt idx="5">
                  <c:v>1554345</c:v>
                </c:pt>
                <c:pt idx="6">
                  <c:v>1453398</c:v>
                </c:pt>
                <c:pt idx="7">
                  <c:v>1530027</c:v>
                </c:pt>
                <c:pt idx="8">
                  <c:v>1111117</c:v>
                </c:pt>
                <c:pt idx="9">
                  <c:v>1196916</c:v>
                </c:pt>
                <c:pt idx="10">
                  <c:v>1158164</c:v>
                </c:pt>
                <c:pt idx="11">
                  <c:v>699421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F5-4E9B-A143-4AA8CC6CDB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550545832"/>
        <c:axId val="550543536"/>
      </c:barChart>
      <c:catAx>
        <c:axId val="550545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550543536"/>
        <c:crosses val="autoZero"/>
        <c:auto val="1"/>
        <c:lblAlgn val="ctr"/>
        <c:lblOffset val="100"/>
        <c:noMultiLvlLbl val="1"/>
      </c:catAx>
      <c:valAx>
        <c:axId val="550543536"/>
        <c:scaling>
          <c:orientation val="minMax"/>
        </c:scaling>
        <c:delete val="1"/>
        <c:axPos val="l"/>
        <c:majorGridlines>
          <c:spPr>
            <a:ln w="3175" cap="flat" cmpd="sng" algn="ctr">
              <a:solidFill>
                <a:schemeClr val="bg1">
                  <a:lumMod val="95000"/>
                  <a:alpha val="12000"/>
                </a:schemeClr>
              </a:solidFill>
              <a:round/>
            </a:ln>
            <a:effectLst/>
          </c:spPr>
        </c:majorGridlines>
        <c:numFmt formatCode="#,##0" sourceLinked="0"/>
        <c:majorTickMark val="out"/>
        <c:minorTickMark val="none"/>
        <c:tickLblPos val="nextTo"/>
        <c:crossAx val="550545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s-E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2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B456-4286-818C-9BBE6BC3DDA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'contratos (MARZO)'!$A$32:$A$43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'contratos (MARZO)'!$B$32:$B$43</c:f>
              <c:numCache>
                <c:formatCode>#,##0</c:formatCode>
                <c:ptCount val="12"/>
                <c:pt idx="0">
                  <c:v>1054717</c:v>
                </c:pt>
                <c:pt idx="1">
                  <c:v>969627</c:v>
                </c:pt>
                <c:pt idx="2">
                  <c:v>1216637</c:v>
                </c:pt>
                <c:pt idx="3">
                  <c:v>1441775</c:v>
                </c:pt>
                <c:pt idx="4">
                  <c:v>1508881</c:v>
                </c:pt>
                <c:pt idx="5">
                  <c:v>1732773</c:v>
                </c:pt>
                <c:pt idx="6">
                  <c:v>1646846</c:v>
                </c:pt>
                <c:pt idx="7">
                  <c:v>1709848</c:v>
                </c:pt>
                <c:pt idx="8">
                  <c:v>1256510</c:v>
                </c:pt>
                <c:pt idx="9">
                  <c:v>1404107</c:v>
                </c:pt>
                <c:pt idx="10">
                  <c:v>1671841</c:v>
                </c:pt>
                <c:pt idx="11">
                  <c:v>1315095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56-4286-818C-9BBE6BC3DD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550545832"/>
        <c:axId val="550543536"/>
      </c:barChart>
      <c:catAx>
        <c:axId val="550545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550543536"/>
        <c:crosses val="autoZero"/>
        <c:auto val="1"/>
        <c:lblAlgn val="ctr"/>
        <c:lblOffset val="100"/>
        <c:noMultiLvlLbl val="1"/>
      </c:catAx>
      <c:valAx>
        <c:axId val="550543536"/>
        <c:scaling>
          <c:orientation val="minMax"/>
        </c:scaling>
        <c:delete val="1"/>
        <c:axPos val="l"/>
        <c:majorGridlines>
          <c:spPr>
            <a:ln w="3175" cap="flat" cmpd="sng" algn="ctr">
              <a:solidFill>
                <a:schemeClr val="bg1">
                  <a:lumMod val="95000"/>
                  <a:alpha val="12000"/>
                </a:schemeClr>
              </a:solidFill>
              <a:round/>
            </a:ln>
            <a:effectLst/>
          </c:spPr>
        </c:majorGridlines>
        <c:numFmt formatCode="#,##0" sourceLinked="0"/>
        <c:majorTickMark val="out"/>
        <c:minorTickMark val="none"/>
        <c:tickLblPos val="nextTo"/>
        <c:crossAx val="550545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s-E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sz="1600" dirty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t>1.953</a:t>
                    </a:r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839-40F6-8A3B-2E796695FF52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'EVOLUCION NOMINA'!$A$29:$B$42</c:f>
              <c:multiLvlStrCache>
                <c:ptCount val="14"/>
                <c:lvl>
                  <c:pt idx="0">
                    <c:v>Ene</c:v>
                  </c:pt>
                  <c:pt idx="1">
                    <c:v>Feb</c:v>
                  </c:pt>
                  <c:pt idx="2">
                    <c:v>Mar</c:v>
                  </c:pt>
                  <c:pt idx="3">
                    <c:v>Abr</c:v>
                  </c:pt>
                  <c:pt idx="4">
                    <c:v>May</c:v>
                  </c:pt>
                  <c:pt idx="5">
                    <c:v>Jun</c:v>
                  </c:pt>
                  <c:pt idx="6">
                    <c:v>Jul</c:v>
                  </c:pt>
                  <c:pt idx="7">
                    <c:v>Ago</c:v>
                  </c:pt>
                  <c:pt idx="8">
                    <c:v>Sep</c:v>
                  </c:pt>
                  <c:pt idx="9">
                    <c:v>Oct</c:v>
                  </c:pt>
                  <c:pt idx="10">
                    <c:v>Nov</c:v>
                  </c:pt>
                  <c:pt idx="11">
                    <c:v>Dic</c:v>
                  </c:pt>
                  <c:pt idx="12">
                    <c:v>Ene</c:v>
                  </c:pt>
                  <c:pt idx="13">
                    <c:v>Feb</c:v>
                  </c:pt>
                </c:lvl>
                <c:lvl>
                  <c:pt idx="0">
                    <c:v>2022</c:v>
                  </c:pt>
                  <c:pt idx="12">
                    <c:v>2023</c:v>
                  </c:pt>
                </c:lvl>
              </c:multiLvlStrCache>
            </c:multiLvlStrRef>
          </c:cat>
          <c:val>
            <c:numRef>
              <c:f>'EVOLUCION NOMINA'!$E$29:$E$42</c:f>
              <c:numCache>
                <c:formatCode>#,##0.0</c:formatCode>
                <c:ptCount val="14"/>
                <c:pt idx="0">
                  <c:v>1914.5544855799999</c:v>
                </c:pt>
                <c:pt idx="1">
                  <c:v>1876.7126399599999</c:v>
                </c:pt>
                <c:pt idx="2">
                  <c:v>1842.1433244699999</c:v>
                </c:pt>
                <c:pt idx="3">
                  <c:v>1634.26419988</c:v>
                </c:pt>
                <c:pt idx="4">
                  <c:v>1585.4610076700001</c:v>
                </c:pt>
                <c:pt idx="5">
                  <c:v>1527.4097497299999</c:v>
                </c:pt>
                <c:pt idx="6">
                  <c:v>1646.8696618700001</c:v>
                </c:pt>
                <c:pt idx="7">
                  <c:v>1734.1004404</c:v>
                </c:pt>
                <c:pt idx="8">
                  <c:v>1722.08344485</c:v>
                </c:pt>
                <c:pt idx="9">
                  <c:v>1697.8</c:v>
                </c:pt>
                <c:pt idx="10">
                  <c:v>1743.4</c:v>
                </c:pt>
                <c:pt idx="11">
                  <c:v>1819.69761599</c:v>
                </c:pt>
                <c:pt idx="12">
                  <c:v>1992.502</c:v>
                </c:pt>
                <c:pt idx="13">
                  <c:v>1970.4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39-40F6-8A3B-2E796695FF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-27"/>
        <c:axId val="207202296"/>
        <c:axId val="207204920"/>
      </c:barChart>
      <c:catAx>
        <c:axId val="207202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207204920"/>
        <c:crosses val="autoZero"/>
        <c:auto val="1"/>
        <c:lblAlgn val="ctr"/>
        <c:lblOffset val="100"/>
        <c:noMultiLvlLbl val="0"/>
      </c:catAx>
      <c:valAx>
        <c:axId val="207204920"/>
        <c:scaling>
          <c:orientation val="minMax"/>
        </c:scaling>
        <c:delete val="1"/>
        <c:axPos val="l"/>
        <c:numFmt formatCode="#,##0" sourceLinked="0"/>
        <c:majorTickMark val="out"/>
        <c:minorTickMark val="none"/>
        <c:tickLblPos val="nextTo"/>
        <c:crossAx val="207202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E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7BBBAF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'TASA COBERTURA'!$A$5:$A$22</c:f>
              <c:numCache>
                <c:formatCode>General</c:formatCode>
                <c:ptCount val="1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  <c:pt idx="17">
                  <c:v>2023</c:v>
                </c:pt>
              </c:numCache>
            </c:numRef>
          </c:cat>
          <c:val>
            <c:numRef>
              <c:f>'TASA COBERTURA'!$C$5:$C$22</c:f>
              <c:numCache>
                <c:formatCode>#,##0.0</c:formatCode>
                <c:ptCount val="18"/>
                <c:pt idx="0">
                  <c:v>65.451917854004165</c:v>
                </c:pt>
                <c:pt idx="1">
                  <c:v>70.44843837841988</c:v>
                </c:pt>
                <c:pt idx="2">
                  <c:v>72.043642269863611</c:v>
                </c:pt>
                <c:pt idx="3">
                  <c:v>74.677472632143733</c:v>
                </c:pt>
                <c:pt idx="4">
                  <c:v>80.622264445766447</c:v>
                </c:pt>
                <c:pt idx="5">
                  <c:v>73.672852710071851</c:v>
                </c:pt>
                <c:pt idx="6">
                  <c:v>67.931348294156109</c:v>
                </c:pt>
                <c:pt idx="7">
                  <c:v>63.245519945933637</c:v>
                </c:pt>
                <c:pt idx="8">
                  <c:v>60.334030922223626</c:v>
                </c:pt>
                <c:pt idx="9">
                  <c:v>55.716493466633132</c:v>
                </c:pt>
                <c:pt idx="10">
                  <c:v>54.759921911893848</c:v>
                </c:pt>
                <c:pt idx="11">
                  <c:v>55.524430898422409</c:v>
                </c:pt>
                <c:pt idx="12">
                  <c:v>58.235586992366748</c:v>
                </c:pt>
                <c:pt idx="13">
                  <c:v>60.964333805088856</c:v>
                </c:pt>
                <c:pt idx="14">
                  <c:v>64.954261354696968</c:v>
                </c:pt>
                <c:pt idx="15">
                  <c:v>62.916793343467482</c:v>
                </c:pt>
                <c:pt idx="16">
                  <c:v>62.502842560286851</c:v>
                </c:pt>
                <c:pt idx="17">
                  <c:v>68.099999999999994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4E-416F-8419-42C913F932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9"/>
        <c:overlap val="-27"/>
        <c:axId val="433713880"/>
        <c:axId val="433710600"/>
      </c:barChart>
      <c:catAx>
        <c:axId val="433713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433710600"/>
        <c:crosses val="autoZero"/>
        <c:auto val="1"/>
        <c:lblAlgn val="ctr"/>
        <c:lblOffset val="100"/>
        <c:noMultiLvlLbl val="0"/>
      </c:catAx>
      <c:valAx>
        <c:axId val="433710600"/>
        <c:scaling>
          <c:orientation val="minMax"/>
          <c:max val="85"/>
          <c:min val="30"/>
        </c:scaling>
        <c:delete val="1"/>
        <c:axPos val="l"/>
        <c:majorGridlines>
          <c:spPr>
            <a:ln w="317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433713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s-E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E70-4A2A-BAC2-32E053A989A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E70-4A2A-BAC2-32E053A989A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E70-4A2A-BAC2-32E053A989AE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E70-4A2A-BAC2-32E053A989AE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E70-4A2A-BAC2-32E053A989AE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E70-4A2A-BAC2-32E053A989AE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CE70-4A2A-BAC2-32E053A989AE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CE70-4A2A-BAC2-32E053A989AE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CE70-4A2A-BAC2-32E053A989AE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CE70-4A2A-BAC2-32E053A989AE}"/>
              </c:ext>
            </c:extLst>
          </c:dPt>
          <c:dPt>
            <c:idx val="1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CE70-4A2A-BAC2-32E053A989AE}"/>
              </c:ext>
            </c:extLst>
          </c:dPt>
          <c:dPt>
            <c:idx val="1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CE70-4A2A-BAC2-32E053A989AE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CE70-4A2A-BAC2-32E053A989AE}"/>
              </c:ext>
            </c:extLst>
          </c:dPt>
          <c:dPt>
            <c:idx val="1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CE70-4A2A-BAC2-32E053A989AE}"/>
              </c:ext>
            </c:extLst>
          </c:dPt>
          <c:dPt>
            <c:idx val="1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CE70-4A2A-BAC2-32E053A989AE}"/>
              </c:ext>
            </c:extLst>
          </c:dPt>
          <c:dPt>
            <c:idx val="1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CE70-4A2A-BAC2-32E053A989AE}"/>
              </c:ext>
            </c:extLst>
          </c:dPt>
          <c:dLbls>
            <c:dLbl>
              <c:idx val="1"/>
              <c:numFmt formatCode="#,##0.0_ ;[Red]\-#,##0.0\ 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CE70-4A2A-BAC2-32E053A989AE}"/>
                </c:ext>
              </c:extLst>
            </c:dLbl>
            <c:dLbl>
              <c:idx val="2"/>
              <c:numFmt formatCode="#,##0.0_ ;[Red]\-#,##0.0\ 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CE70-4A2A-BAC2-32E053A989AE}"/>
                </c:ext>
              </c:extLst>
            </c:dLbl>
            <c:dLbl>
              <c:idx val="3"/>
              <c:numFmt formatCode="#,##0.0_ ;[Red]\-#,##0.0\ 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CE70-4A2A-BAC2-32E053A989AE}"/>
                </c:ext>
              </c:extLst>
            </c:dLbl>
            <c:dLbl>
              <c:idx val="4"/>
              <c:numFmt formatCode="#,##0.0_ ;[Red]\-#,##0.0\ 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CE70-4A2A-BAC2-32E053A989AE}"/>
                </c:ext>
              </c:extLst>
            </c:dLbl>
            <c:dLbl>
              <c:idx val="12"/>
              <c:numFmt formatCode="#,##0.0_ ;[Red]\-#,##0.0\ 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CE70-4A2A-BAC2-32E053A989AE}"/>
                </c:ext>
              </c:extLst>
            </c:dLbl>
            <c:numFmt formatCode="#,##0.0_ ;[Red]\-#,##0.0\ 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0023A4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'PR-mar'!$B$18:$B$33</c:f>
              <c:numCache>
                <c:formatCode>General</c:formatCode>
                <c:ptCount val="1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  <c:pt idx="14">
                  <c:v>2022</c:v>
                </c:pt>
                <c:pt idx="15">
                  <c:v>2023</c:v>
                </c:pt>
              </c:numCache>
            </c:numRef>
          </c:cat>
          <c:val>
            <c:numRef>
              <c:f>'PR-mar'!$F$18:$F$33</c:f>
              <c:numCache>
                <c:formatCode>0.00_ ;[Red]\-0.00\ </c:formatCode>
                <c:ptCount val="16"/>
                <c:pt idx="0">
                  <c:v>-0.620040935831637</c:v>
                </c:pt>
                <c:pt idx="1">
                  <c:v>3.5481907796955592</c:v>
                </c:pt>
                <c:pt idx="2">
                  <c:v>0.87124829777576029</c:v>
                </c:pt>
                <c:pt idx="3">
                  <c:v>0.80027669858764172</c:v>
                </c:pt>
                <c:pt idx="4">
                  <c:v>0.82275453524099029</c:v>
                </c:pt>
                <c:pt idx="5">
                  <c:v>-9.878533128104279E-2</c:v>
                </c:pt>
                <c:pt idx="6">
                  <c:v>-0.34535165401000645</c:v>
                </c:pt>
                <c:pt idx="7">
                  <c:v>-1.3344848900292168</c:v>
                </c:pt>
                <c:pt idx="8">
                  <c:v>-1.4017865699523187</c:v>
                </c:pt>
                <c:pt idx="9">
                  <c:v>-1.2946042471145407</c:v>
                </c:pt>
                <c:pt idx="10">
                  <c:v>-1.3744550821728014</c:v>
                </c:pt>
                <c:pt idx="11">
                  <c:v>-1.0323985114197456</c:v>
                </c:pt>
                <c:pt idx="12">
                  <c:v>9.3117875372722576</c:v>
                </c:pt>
                <c:pt idx="13">
                  <c:v>-1.4754829949892598</c:v>
                </c:pt>
                <c:pt idx="14">
                  <c:v>-0.09</c:v>
                </c:pt>
                <c:pt idx="15">
                  <c:v>-1.67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CE70-4A2A-BAC2-32E053A989A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79805984"/>
        <c:axId val="379797128"/>
      </c:barChart>
      <c:catAx>
        <c:axId val="37980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379797128"/>
        <c:crosses val="autoZero"/>
        <c:auto val="1"/>
        <c:lblAlgn val="ctr"/>
        <c:lblOffset val="100"/>
        <c:noMultiLvlLbl val="0"/>
      </c:catAx>
      <c:valAx>
        <c:axId val="3797971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accent5">
                  <a:lumMod val="40000"/>
                  <a:lumOff val="60000"/>
                  <a:alpha val="12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crossAx val="379805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spPr>
            <a:solidFill>
              <a:schemeClr val="accent6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46D-4A14-AF64-FD7F6495219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46D-4A14-AF64-FD7F6495219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46D-4A14-AF64-FD7F6495219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46D-4A14-AF64-FD7F6495219A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46D-4A14-AF64-FD7F6495219A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D46D-4A14-AF64-FD7F6495219A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D46D-4A14-AF64-FD7F6495219A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D46D-4A14-AF64-FD7F6495219A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D46D-4A14-AF64-FD7F6495219A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D46D-4A14-AF64-FD7F6495219A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D46D-4A14-AF64-FD7F6495219A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D46D-4A14-AF64-FD7F6495219A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D46D-4A14-AF64-FD7F6495219A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D46D-4A14-AF64-FD7F6495219A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D46D-4A14-AF64-FD7F6495219A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D46D-4A14-AF64-FD7F6495219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'PR-mar'!$B$18:$B$33</c:f>
              <c:numCache>
                <c:formatCode>General</c:formatCode>
                <c:ptCount val="1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  <c:pt idx="14">
                  <c:v>2022</c:v>
                </c:pt>
                <c:pt idx="15">
                  <c:v>2023</c:v>
                </c:pt>
              </c:numCache>
            </c:numRef>
          </c:cat>
          <c:val>
            <c:numRef>
              <c:f>'PR-mar'!$C$18:$C$33</c:f>
              <c:numCache>
                <c:formatCode>#,##0</c:formatCode>
                <c:ptCount val="16"/>
                <c:pt idx="0">
                  <c:v>2300975</c:v>
                </c:pt>
                <c:pt idx="1">
                  <c:v>3605402</c:v>
                </c:pt>
                <c:pt idx="2">
                  <c:v>4166613</c:v>
                </c:pt>
                <c:pt idx="3">
                  <c:v>4333669</c:v>
                </c:pt>
                <c:pt idx="4">
                  <c:v>4750867</c:v>
                </c:pt>
                <c:pt idx="5">
                  <c:v>5035243</c:v>
                </c:pt>
                <c:pt idx="6">
                  <c:v>4795866</c:v>
                </c:pt>
                <c:pt idx="7">
                  <c:v>4451939</c:v>
                </c:pt>
                <c:pt idx="8">
                  <c:v>4094770</c:v>
                </c:pt>
                <c:pt idx="9">
                  <c:v>3702317</c:v>
                </c:pt>
                <c:pt idx="10">
                  <c:v>3422551</c:v>
                </c:pt>
                <c:pt idx="11">
                  <c:v>3255084</c:v>
                </c:pt>
                <c:pt idx="12">
                  <c:v>3548312</c:v>
                </c:pt>
                <c:pt idx="13">
                  <c:v>3949640</c:v>
                </c:pt>
                <c:pt idx="14">
                  <c:v>3108763</c:v>
                </c:pt>
                <c:pt idx="15">
                  <c:v>2862260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D46D-4A14-AF64-FD7F6495219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79805984"/>
        <c:axId val="379797128"/>
      </c:barChart>
      <c:catAx>
        <c:axId val="37980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379797128"/>
        <c:crosses val="autoZero"/>
        <c:auto val="1"/>
        <c:lblAlgn val="ctr"/>
        <c:lblOffset val="100"/>
        <c:noMultiLvlLbl val="0"/>
      </c:catAx>
      <c:valAx>
        <c:axId val="379797128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379805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4472C4"/>
            </a:solidFill>
            <a:ln>
              <a:noFill/>
            </a:ln>
            <a:effectLst/>
          </c:spPr>
          <c:invertIfNegative val="1"/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B94-43DF-B6E4-ED9AA52A7CB5}"/>
              </c:ext>
            </c:extLst>
          </c:dPt>
          <c:dLbls>
            <c:dLbl>
              <c:idx val="4"/>
              <c:numFmt formatCode="#,##0_ ;[Red]\-#,##0\ 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8B94-43DF-B6E4-ED9AA52A7CB5}"/>
                </c:ext>
              </c:extLst>
            </c:dLbl>
            <c:numFmt formatCode="#,##0_ ;[Red]\-#,##0\ 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SECTORES!$L$4:$P$4</c:f>
              <c:strCache>
                <c:ptCount val="5"/>
                <c:pt idx="0">
                  <c:v>Agrario</c:v>
                </c:pt>
                <c:pt idx="1">
                  <c:v>Industria</c:v>
                </c:pt>
                <c:pt idx="2">
                  <c:v>Construcción</c:v>
                </c:pt>
                <c:pt idx="3">
                  <c:v>Servicios</c:v>
                </c:pt>
                <c:pt idx="4">
                  <c:v>Sin empleo anterior</c:v>
                </c:pt>
              </c:strCache>
            </c:strRef>
          </c:cat>
          <c:val>
            <c:numRef>
              <c:f>SECTORES!$L$19:$P$19</c:f>
              <c:numCache>
                <c:formatCode>#,##0_ ;[Red]\-#,##0\ </c:formatCode>
                <c:ptCount val="5"/>
                <c:pt idx="0">
                  <c:v>-2648</c:v>
                </c:pt>
                <c:pt idx="1">
                  <c:v>-3419</c:v>
                </c:pt>
                <c:pt idx="2">
                  <c:v>-3898</c:v>
                </c:pt>
                <c:pt idx="3">
                  <c:v>-42789</c:v>
                </c:pt>
                <c:pt idx="4">
                  <c:v>3999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C00000"/>
                  </a:solidFill>
                  <a:ln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0498-4376-B827-2670E8BF58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9"/>
        <c:overlap val="-27"/>
        <c:axId val="500368504"/>
        <c:axId val="500421640"/>
      </c:barChart>
      <c:catAx>
        <c:axId val="500368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500421640"/>
        <c:crosses val="autoZero"/>
        <c:auto val="1"/>
        <c:lblAlgn val="ctr"/>
        <c:lblOffset val="100"/>
        <c:noMultiLvlLbl val="0"/>
      </c:catAx>
      <c:valAx>
        <c:axId val="500421640"/>
        <c:scaling>
          <c:orientation val="minMax"/>
        </c:scaling>
        <c:delete val="1"/>
        <c:axPos val="l"/>
        <c:majorGridlines>
          <c:spPr>
            <a:ln w="317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crossAx val="500368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E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spPr>
            <a:solidFill>
              <a:srgbClr val="FF00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26E-4FDF-92E0-7629E497E266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26E-4FDF-92E0-7629E497E266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26E-4FDF-92E0-7629E497E266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26E-4FDF-92E0-7629E497E266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26E-4FDF-92E0-7629E497E266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D26E-4FDF-92E0-7629E497E266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D26E-4FDF-92E0-7629E497E266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D26E-4FDF-92E0-7629E497E266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D26E-4FDF-92E0-7629E497E266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D26E-4FDF-92E0-7629E497E266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D26E-4FDF-92E0-7629E497E266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D26E-4FDF-92E0-7629E497E266}"/>
              </c:ext>
            </c:extLst>
          </c:dPt>
          <c:dPt>
            <c:idx val="1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D26E-4FDF-92E0-7629E497E266}"/>
              </c:ext>
            </c:extLst>
          </c:dPt>
          <c:dPt>
            <c:idx val="1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D26E-4FDF-92E0-7629E497E266}"/>
              </c:ext>
            </c:extLst>
          </c:dPt>
          <c:dPt>
            <c:idx val="1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D26E-4FDF-92E0-7629E497E266}"/>
              </c:ext>
            </c:extLst>
          </c:dPt>
          <c:dPt>
            <c:idx val="1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D26E-4FDF-92E0-7629E497E266}"/>
              </c:ext>
            </c:extLst>
          </c:dPt>
          <c:dPt>
            <c:idx val="1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D26E-4FDF-92E0-7629E497E266}"/>
              </c:ext>
            </c:extLst>
          </c:dPt>
          <c:dPt>
            <c:idx val="1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D26E-4FDF-92E0-7629E497E266}"/>
              </c:ext>
            </c:extLst>
          </c:dPt>
          <c:dPt>
            <c:idx val="1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D26E-4FDF-92E0-7629E497E266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D26E-4FDF-92E0-7629E497E266}"/>
              </c:ext>
            </c:extLst>
          </c:dPt>
          <c:dPt>
            <c:idx val="2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D26E-4FDF-92E0-7629E497E266}"/>
              </c:ext>
            </c:extLst>
          </c:dPt>
          <c:dPt>
            <c:idx val="2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B-D26E-4FDF-92E0-7629E497E266}"/>
              </c:ext>
            </c:extLst>
          </c:dPt>
          <c:dPt>
            <c:idx val="2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D-D26E-4FDF-92E0-7629E497E266}"/>
              </c:ext>
            </c:extLst>
          </c:dPt>
          <c:dLbls>
            <c:dLbl>
              <c:idx val="0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rgbClr val="FF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D26E-4FDF-92E0-7629E497E266}"/>
                </c:ext>
              </c:extLst>
            </c:dLbl>
            <c:dLbl>
              <c:idx val="1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rgbClr val="FF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D26E-4FDF-92E0-7629E497E266}"/>
                </c:ext>
              </c:extLst>
            </c:dLbl>
            <c:dLbl>
              <c:idx val="2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rgbClr val="FF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D26E-4FDF-92E0-7629E497E266}"/>
                </c:ext>
              </c:extLst>
            </c:dLbl>
            <c:dLbl>
              <c:idx val="3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rgbClr val="FF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D26E-4FDF-92E0-7629E497E266}"/>
                </c:ext>
              </c:extLst>
            </c:dLbl>
            <c:dLbl>
              <c:idx val="4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rgbClr val="FF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D26E-4FDF-92E0-7629E497E266}"/>
                </c:ext>
              </c:extLst>
            </c:dLbl>
            <c:dLbl>
              <c:idx val="5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rgbClr val="FF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D26E-4FDF-92E0-7629E497E266}"/>
                </c:ext>
              </c:extLst>
            </c:dLbl>
            <c:dLbl>
              <c:idx val="6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rgbClr val="FF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D26E-4FDF-92E0-7629E497E266}"/>
                </c:ext>
              </c:extLst>
            </c:dLbl>
            <c:dLbl>
              <c:idx val="7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rgbClr val="FF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D26E-4FDF-92E0-7629E497E266}"/>
                </c:ext>
              </c:extLst>
            </c:dLbl>
            <c:dLbl>
              <c:idx val="8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D26E-4FDF-92E0-7629E497E266}"/>
                </c:ext>
              </c:extLst>
            </c:dLbl>
            <c:dLbl>
              <c:idx val="9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D26E-4FDF-92E0-7629E497E266}"/>
                </c:ext>
              </c:extLst>
            </c:dLbl>
            <c:dLbl>
              <c:idx val="10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D26E-4FDF-92E0-7629E497E266}"/>
                </c:ext>
              </c:extLst>
            </c:dLbl>
            <c:dLbl>
              <c:idx val="11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D26E-4FDF-92E0-7629E497E266}"/>
                </c:ext>
              </c:extLst>
            </c:dLbl>
            <c:dLbl>
              <c:idx val="12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rgbClr val="FF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D26E-4FDF-92E0-7629E497E266}"/>
                </c:ext>
              </c:extLst>
            </c:dLbl>
            <c:dLbl>
              <c:idx val="13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rgbClr val="FF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D26E-4FDF-92E0-7629E497E266}"/>
                </c:ext>
              </c:extLst>
            </c:dLbl>
            <c:dLbl>
              <c:idx val="14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rgbClr val="FF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D26E-4FDF-92E0-7629E497E266}"/>
                </c:ext>
              </c:extLst>
            </c:dLbl>
            <c:dLbl>
              <c:idx val="15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rgbClr val="FF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D26E-4FDF-92E0-7629E497E266}"/>
                </c:ext>
              </c:extLst>
            </c:dLbl>
            <c:dLbl>
              <c:idx val="16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rgbClr val="FF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D26E-4FDF-92E0-7629E497E266}"/>
                </c:ext>
              </c:extLst>
            </c:dLbl>
            <c:dLbl>
              <c:idx val="17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rgbClr val="FF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D26E-4FDF-92E0-7629E497E266}"/>
                </c:ext>
              </c:extLst>
            </c:dLbl>
            <c:dLbl>
              <c:idx val="18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rgbClr val="FF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D26E-4FDF-92E0-7629E497E266}"/>
                </c:ext>
              </c:extLst>
            </c:dLbl>
            <c:dLbl>
              <c:idx val="19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2F69223F-0BDC-47F8-8076-52131965ADA7}" type="VALUE">
                      <a:rPr lang="en-US" sz="1100" b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1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[VALOR]</a:t>
                    </a:fld>
                    <a:endParaRPr lang="es-ES"/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>
                  <a:softEdge rad="774700"/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7-D26E-4FDF-92E0-7629E497E266}"/>
                </c:ext>
              </c:extLst>
            </c:dLbl>
            <c:dLbl>
              <c:idx val="2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6E4AADCF-7631-47AC-944D-FF4DDC393A77}" type="VALUE">
                      <a:rPr lang="en-US" sz="1100" b="0">
                        <a:solidFill>
                          <a:srgbClr val="FF0000"/>
                        </a:solidFill>
                      </a:rPr>
                      <a:pPr>
                        <a:defRPr sz="110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[VALOR]</a:t>
                    </a:fld>
                    <a:endParaRPr lang="es-ES"/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rgbClr val="FF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9-D26E-4FDF-92E0-7629E497E266}"/>
                </c:ext>
              </c:extLst>
            </c:dLbl>
            <c:dLbl>
              <c:idx val="21"/>
              <c:numFmt formatCode="#,##0" sourceLinked="0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l">
                    <a:defRPr sz="1100" b="0" i="0" u="none" strike="noStrike" kern="1200" baseline="0">
                      <a:solidFill>
                        <a:srgbClr val="FF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D26E-4FDF-92E0-7629E497E266}"/>
                </c:ext>
              </c:extLst>
            </c:dLbl>
            <c:dLbl>
              <c:idx val="22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FF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D-D26E-4FDF-92E0-7629E497E266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accent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'PR-MAR (MUJER)'!$B$11:$B$33</c:f>
              <c:numCache>
                <c:formatCode>General</c:formatCod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numCache>
            </c:numRef>
          </c:cat>
          <c:val>
            <c:numRef>
              <c:f>'PR-MAR (MUJER)'!$D$11:$D$33</c:f>
              <c:numCache>
                <c:formatCode>#,##0_ ;[Red]\-#,##0\ </c:formatCode>
                <c:ptCount val="23"/>
                <c:pt idx="0">
                  <c:v>-2403</c:v>
                </c:pt>
                <c:pt idx="1">
                  <c:v>-5209</c:v>
                </c:pt>
                <c:pt idx="2">
                  <c:v>-1320</c:v>
                </c:pt>
                <c:pt idx="3">
                  <c:v>-16054</c:v>
                </c:pt>
                <c:pt idx="4">
                  <c:v>-11427</c:v>
                </c:pt>
                <c:pt idx="5">
                  <c:v>-2090</c:v>
                </c:pt>
                <c:pt idx="6">
                  <c:v>-2776</c:v>
                </c:pt>
                <c:pt idx="7">
                  <c:v>-18608</c:v>
                </c:pt>
                <c:pt idx="8">
                  <c:v>58362</c:v>
                </c:pt>
                <c:pt idx="9">
                  <c:v>23087</c:v>
                </c:pt>
                <c:pt idx="10">
                  <c:v>18770</c:v>
                </c:pt>
                <c:pt idx="11">
                  <c:v>20251</c:v>
                </c:pt>
                <c:pt idx="12">
                  <c:v>-7444</c:v>
                </c:pt>
                <c:pt idx="13">
                  <c:v>-2685</c:v>
                </c:pt>
                <c:pt idx="14">
                  <c:v>-23018</c:v>
                </c:pt>
                <c:pt idx="15">
                  <c:v>-31217</c:v>
                </c:pt>
                <c:pt idx="16">
                  <c:v>-17543</c:v>
                </c:pt>
                <c:pt idx="17">
                  <c:v>-29447</c:v>
                </c:pt>
                <c:pt idx="18">
                  <c:v>-12628</c:v>
                </c:pt>
                <c:pt idx="19">
                  <c:v>123298</c:v>
                </c:pt>
                <c:pt idx="20">
                  <c:v>-26680</c:v>
                </c:pt>
                <c:pt idx="21">
                  <c:v>-9219</c:v>
                </c:pt>
                <c:pt idx="22">
                  <c:v>-25897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E-D26E-4FDF-92E0-7629E497E26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79805984"/>
        <c:axId val="379797128"/>
      </c:barChart>
      <c:catAx>
        <c:axId val="37980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379797128"/>
        <c:crosses val="autoZero"/>
        <c:auto val="1"/>
        <c:lblAlgn val="ctr"/>
        <c:lblOffset val="100"/>
        <c:noMultiLvlLbl val="0"/>
      </c:catAx>
      <c:valAx>
        <c:axId val="3797971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accent5">
                  <a:lumMod val="40000"/>
                  <a:lumOff val="60000"/>
                  <a:alpha val="12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crossAx val="379805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spPr>
            <a:solidFill>
              <a:srgbClr val="FF00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BCA-4349-A347-A331622E80A7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BCA-4349-A347-A331622E80A7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BCA-4349-A347-A331622E80A7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BCA-4349-A347-A331622E80A7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BCA-4349-A347-A331622E80A7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7BCA-4349-A347-A331622E80A7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7BCA-4349-A347-A331622E80A7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7BCA-4349-A347-A331622E80A7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7BCA-4349-A347-A331622E80A7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7BCA-4349-A347-A331622E80A7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7BCA-4349-A347-A331622E80A7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7BCA-4349-A347-A331622E80A7}"/>
              </c:ext>
            </c:extLst>
          </c:dPt>
          <c:dPt>
            <c:idx val="1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7BCA-4349-A347-A331622E80A7}"/>
              </c:ext>
            </c:extLst>
          </c:dPt>
          <c:dPt>
            <c:idx val="1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7BCA-4349-A347-A331622E80A7}"/>
              </c:ext>
            </c:extLst>
          </c:dPt>
          <c:dPt>
            <c:idx val="1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7BCA-4349-A347-A331622E80A7}"/>
              </c:ext>
            </c:extLst>
          </c:dPt>
          <c:dPt>
            <c:idx val="1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7BCA-4349-A347-A331622E80A7}"/>
              </c:ext>
            </c:extLst>
          </c:dPt>
          <c:dPt>
            <c:idx val="1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7BCA-4349-A347-A331622E80A7}"/>
              </c:ext>
            </c:extLst>
          </c:dPt>
          <c:dPt>
            <c:idx val="1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7BCA-4349-A347-A331622E80A7}"/>
              </c:ext>
            </c:extLst>
          </c:dPt>
          <c:dPt>
            <c:idx val="1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7BCA-4349-A347-A331622E80A7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7BCA-4349-A347-A331622E80A7}"/>
              </c:ext>
            </c:extLst>
          </c:dPt>
          <c:dPt>
            <c:idx val="2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7BCA-4349-A347-A331622E80A7}"/>
              </c:ext>
            </c:extLst>
          </c:dPt>
          <c:dPt>
            <c:idx val="2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B-7BCA-4349-A347-A331622E80A7}"/>
              </c:ext>
            </c:extLst>
          </c:dPt>
          <c:dPt>
            <c:idx val="2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D-7BCA-4349-A347-A331622E80A7}"/>
              </c:ext>
            </c:extLst>
          </c:dPt>
          <c:dLbls>
            <c:dLbl>
              <c:idx val="8"/>
              <c:numFmt formatCode="#,##0.00_ ;[Red]\-#,##0.00\ 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7BCA-4349-A347-A331622E80A7}"/>
                </c:ext>
              </c:extLst>
            </c:dLbl>
            <c:dLbl>
              <c:idx val="9"/>
              <c:numFmt formatCode="#,##0.00_ ;[Red]\-#,##0.00\ 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7BCA-4349-A347-A331622E80A7}"/>
                </c:ext>
              </c:extLst>
            </c:dLbl>
            <c:dLbl>
              <c:idx val="10"/>
              <c:numFmt formatCode="#,##0.00_ ;[Red]\-#,##0.00\ 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7BCA-4349-A347-A331622E80A7}"/>
                </c:ext>
              </c:extLst>
            </c:dLbl>
            <c:dLbl>
              <c:idx val="11"/>
              <c:numFmt formatCode="#,##0.00_ ;[Red]\-#,##0.00\ 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7BCA-4349-A347-A331622E80A7}"/>
                </c:ext>
              </c:extLst>
            </c:dLbl>
            <c:dLbl>
              <c:idx val="19"/>
              <c:numFmt formatCode="#,##0.00_ ;[Red]\-#,##0.00\ 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7BCA-4349-A347-A331622E80A7}"/>
                </c:ext>
              </c:extLst>
            </c:dLbl>
            <c:numFmt formatCode="#,##0.00_ ;[Red]\-#,##0.00\ 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rgbClr val="0023A4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'PR-MAR (MUJER)'!$B$11:$B$33</c:f>
              <c:numCache>
                <c:formatCode>General</c:formatCod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numCache>
            </c:numRef>
          </c:cat>
          <c:val>
            <c:numRef>
              <c:f>'PR-MAR (MUJER)'!$F$11:$F$33</c:f>
              <c:numCache>
                <c:formatCode>0.00_ ;[Red]\-0.00\ </c:formatCode>
                <c:ptCount val="23"/>
                <c:pt idx="0">
                  <c:v>-0.20150064735122661</c:v>
                </c:pt>
                <c:pt idx="1">
                  <c:v>-0.42108411577590144</c:v>
                </c:pt>
                <c:pt idx="2">
                  <c:v>-0.10239710061058149</c:v>
                </c:pt>
                <c:pt idx="3">
                  <c:v>-1.2204680412073314</c:v>
                </c:pt>
                <c:pt idx="4">
                  <c:v>-0.88369445686083148</c:v>
                </c:pt>
                <c:pt idx="5">
                  <c:v>-0.15872099734503059</c:v>
                </c:pt>
                <c:pt idx="6">
                  <c:v>-0.21669335002767212</c:v>
                </c:pt>
                <c:pt idx="7">
                  <c:v>-1.3772502068687837</c:v>
                </c:pt>
                <c:pt idx="8">
                  <c:v>3.3815596590744486</c:v>
                </c:pt>
                <c:pt idx="9">
                  <c:v>1.1373124902399603</c:v>
                </c:pt>
                <c:pt idx="10">
                  <c:v>0.86711437548131309</c:v>
                </c:pt>
                <c:pt idx="11">
                  <c:v>0.85851738613230089</c:v>
                </c:pt>
                <c:pt idx="12">
                  <c:v>-0.29346415432335304</c:v>
                </c:pt>
                <c:pt idx="13">
                  <c:v>-0.10835945798478043</c:v>
                </c:pt>
                <c:pt idx="14">
                  <c:v>-0.96141757508751458</c:v>
                </c:pt>
                <c:pt idx="15">
                  <c:v>-1.3803590781923429</c:v>
                </c:pt>
                <c:pt idx="16">
                  <c:v>-0.83382368738004542</c:v>
                </c:pt>
                <c:pt idx="17">
                  <c:v>-1.4739138225657422</c:v>
                </c:pt>
                <c:pt idx="18">
                  <c:v>-0.65470249868442543</c:v>
                </c:pt>
                <c:pt idx="19">
                  <c:v>6.5028121294971912</c:v>
                </c:pt>
                <c:pt idx="20">
                  <c:v>-1.1575947194937128</c:v>
                </c:pt>
                <c:pt idx="21">
                  <c:v>-0.50085649230949769</c:v>
                </c:pt>
                <c:pt idx="22">
                  <c:v>-1.4847324305420189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E-7BCA-4349-A347-A331622E80A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79805984"/>
        <c:axId val="379797128"/>
      </c:barChart>
      <c:catAx>
        <c:axId val="37980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379797128"/>
        <c:crosses val="autoZero"/>
        <c:auto val="1"/>
        <c:lblAlgn val="ctr"/>
        <c:lblOffset val="100"/>
        <c:noMultiLvlLbl val="0"/>
      </c:catAx>
      <c:valAx>
        <c:axId val="3797971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accent5">
                  <a:lumMod val="40000"/>
                  <a:lumOff val="60000"/>
                  <a:alpha val="12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crossAx val="379805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380-4F36-98F5-7D46965AF0A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380-4F36-98F5-7D46965AF0A3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380-4F36-98F5-7D46965AF0A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380-4F36-98F5-7D46965AF0A3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380-4F36-98F5-7D46965AF0A3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E380-4F36-98F5-7D46965AF0A3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E380-4F36-98F5-7D46965AF0A3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E380-4F36-98F5-7D46965AF0A3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E380-4F36-98F5-7D46965AF0A3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E380-4F36-98F5-7D46965AF0A3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E380-4F36-98F5-7D46965AF0A3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E380-4F36-98F5-7D46965AF0A3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E380-4F36-98F5-7D46965AF0A3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E380-4F36-98F5-7D46965AF0A3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E380-4F36-98F5-7D46965AF0A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'PR-MAR (MUJER)'!$B$19:$B$33</c:f>
              <c:numCache>
                <c:formatCode>General</c:formatCode>
                <c:ptCount val="1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</c:numCache>
            </c:numRef>
          </c:cat>
          <c:val>
            <c:numRef>
              <c:f>'PR-MAR (MUJER)'!$C$19:$C$33</c:f>
              <c:numCache>
                <c:formatCode>#,##0</c:formatCode>
                <c:ptCount val="15"/>
                <c:pt idx="0">
                  <c:v>1784252</c:v>
                </c:pt>
                <c:pt idx="1">
                  <c:v>2053048</c:v>
                </c:pt>
                <c:pt idx="2">
                  <c:v>2183421</c:v>
                </c:pt>
                <c:pt idx="3">
                  <c:v>2379085</c:v>
                </c:pt>
                <c:pt idx="4">
                  <c:v>2529152</c:v>
                </c:pt>
                <c:pt idx="5">
                  <c:v>2475179</c:v>
                </c:pt>
                <c:pt idx="6">
                  <c:v>2371155</c:v>
                </c:pt>
                <c:pt idx="7">
                  <c:v>2230296</c:v>
                </c:pt>
                <c:pt idx="8">
                  <c:v>2086379</c:v>
                </c:pt>
                <c:pt idx="9">
                  <c:v>1968431</c:v>
                </c:pt>
                <c:pt idx="10">
                  <c:v>1916187</c:v>
                </c:pt>
                <c:pt idx="11">
                  <c:v>2019370</c:v>
                </c:pt>
                <c:pt idx="12">
                  <c:v>2278099</c:v>
                </c:pt>
                <c:pt idx="13">
                  <c:v>1831428</c:v>
                </c:pt>
                <c:pt idx="14">
                  <c:v>1718323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E380-4F36-98F5-7D46965AF0A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79805984"/>
        <c:axId val="379797128"/>
      </c:barChart>
      <c:catAx>
        <c:axId val="37980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379797128"/>
        <c:crosses val="autoZero"/>
        <c:auto val="1"/>
        <c:lblAlgn val="ctr"/>
        <c:lblOffset val="100"/>
        <c:noMultiLvlLbl val="0"/>
      </c:catAx>
      <c:valAx>
        <c:axId val="379797128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379805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94C-4DE8-92FD-873519EA2529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94C-4DE8-92FD-873519EA2529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94C-4DE8-92FD-873519EA2529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94C-4DE8-92FD-873519EA2529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194C-4DE8-92FD-873519EA2529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194C-4DE8-92FD-873519EA2529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194C-4DE8-92FD-873519EA2529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194C-4DE8-92FD-873519EA2529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194C-4DE8-92FD-873519EA2529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194C-4DE8-92FD-873519EA2529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194C-4DE8-92FD-873519EA2529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194C-4DE8-92FD-873519EA2529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194C-4DE8-92FD-873519EA2529}"/>
              </c:ext>
            </c:extLst>
          </c:dPt>
          <c:dPt>
            <c:idx val="1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194C-4DE8-92FD-873519EA2529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194C-4DE8-92FD-873519EA2529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194C-4DE8-92FD-873519EA2529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194C-4DE8-92FD-873519EA2529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194C-4DE8-92FD-873519EA2529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194C-4DE8-92FD-873519EA2529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194C-4DE8-92FD-873519EA2529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194C-4DE8-92FD-873519EA2529}"/>
              </c:ext>
            </c:extLst>
          </c:dPt>
          <c:dPt>
            <c:idx val="21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B-194C-4DE8-92FD-873519EA2529}"/>
              </c:ext>
            </c:extLst>
          </c:dPt>
          <c:dPt>
            <c:idx val="2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D-194C-4DE8-92FD-873519EA2529}"/>
              </c:ext>
            </c:extLst>
          </c:dPt>
          <c:dLbls>
            <c:dLbl>
              <c:idx val="3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rgbClr val="FF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194C-4DE8-92FD-873519EA2529}"/>
                </c:ext>
              </c:extLst>
            </c:dLbl>
            <c:dLbl>
              <c:idx val="13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rgbClr val="FF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194C-4DE8-92FD-873519EA2529}"/>
                </c:ext>
              </c:extLst>
            </c:dLbl>
            <c:dLbl>
              <c:idx val="19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2F69223F-0BDC-47F8-8076-52131965ADA7}" type="VALUE">
                      <a:rPr lang="en-US" sz="1200" b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>
                        <a:defRPr sz="12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[VALOR]</a:t>
                    </a:fld>
                    <a:endParaRPr lang="es-ES"/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>
                  <a:softEdge rad="774700"/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7-194C-4DE8-92FD-873519EA2529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fld id="{6E4AADCF-7631-47AC-944D-FF4DDC393A77}" type="VALUE">
                      <a:rPr lang="en-US" sz="1200" b="0">
                        <a:solidFill>
                          <a:schemeClr val="accent1">
                            <a:lumMod val="50000"/>
                          </a:schemeClr>
                        </a:solidFill>
                      </a:rPr>
                      <a:pPr/>
                      <a:t>[VALOR]</a:t>
                    </a:fld>
                    <a:endParaRPr lang="es-E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9-194C-4DE8-92FD-873519EA2529}"/>
                </c:ext>
              </c:extLst>
            </c:dLbl>
            <c:dLbl>
              <c:idx val="21"/>
              <c:numFmt formatCode="#,##0" sourceLinked="0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l">
                    <a:defRPr sz="1200" b="0" i="0" u="none" strike="noStrike" kern="1200" baseline="0">
                      <a:solidFill>
                        <a:schemeClr val="accent1">
                          <a:lumMod val="50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194C-4DE8-92FD-873519EA2529}"/>
                </c:ext>
              </c:extLst>
            </c:dLbl>
            <c:dLbl>
              <c:idx val="22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FF000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s-E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D-194C-4DE8-92FD-873519EA2529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'PR-MAR (JOV)'!$B$11:$B$33</c:f>
              <c:numCache>
                <c:formatCode>General</c:formatCod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numCache>
            </c:numRef>
          </c:cat>
          <c:val>
            <c:numRef>
              <c:f>'PR-MAR (JOV)'!$D$11:$D$33</c:f>
              <c:numCache>
                <c:formatCode>#,##0_ ;[Red]\-#,##0\ </c:formatCode>
                <c:ptCount val="23"/>
                <c:pt idx="0">
                  <c:v>625</c:v>
                </c:pt>
                <c:pt idx="1">
                  <c:v>9777</c:v>
                </c:pt>
                <c:pt idx="2">
                  <c:v>2208</c:v>
                </c:pt>
                <c:pt idx="3">
                  <c:v>-2837</c:v>
                </c:pt>
                <c:pt idx="4">
                  <c:v>3154</c:v>
                </c:pt>
                <c:pt idx="5">
                  <c:v>1761</c:v>
                </c:pt>
                <c:pt idx="6">
                  <c:v>1452</c:v>
                </c:pt>
                <c:pt idx="7">
                  <c:v>8816</c:v>
                </c:pt>
                <c:pt idx="8">
                  <c:v>27662</c:v>
                </c:pt>
                <c:pt idx="9">
                  <c:v>18297</c:v>
                </c:pt>
                <c:pt idx="10">
                  <c:v>22555</c:v>
                </c:pt>
                <c:pt idx="11">
                  <c:v>24885</c:v>
                </c:pt>
                <c:pt idx="12">
                  <c:v>16026</c:v>
                </c:pt>
                <c:pt idx="13">
                  <c:v>-380</c:v>
                </c:pt>
                <c:pt idx="14">
                  <c:v>2569</c:v>
                </c:pt>
                <c:pt idx="15">
                  <c:v>12342</c:v>
                </c:pt>
                <c:pt idx="16">
                  <c:v>5029</c:v>
                </c:pt>
                <c:pt idx="17">
                  <c:v>8348</c:v>
                </c:pt>
                <c:pt idx="18">
                  <c:v>10935</c:v>
                </c:pt>
                <c:pt idx="19">
                  <c:v>7208</c:v>
                </c:pt>
                <c:pt idx="20">
                  <c:v>9280</c:v>
                </c:pt>
                <c:pt idx="21">
                  <c:v>7365</c:v>
                </c:pt>
                <c:pt idx="22">
                  <c:v>-267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E-194C-4DE8-92FD-873519EA252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79805984"/>
        <c:axId val="379797128"/>
      </c:barChart>
      <c:catAx>
        <c:axId val="37980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379797128"/>
        <c:crosses val="autoZero"/>
        <c:auto val="1"/>
        <c:lblAlgn val="ctr"/>
        <c:lblOffset val="100"/>
        <c:noMultiLvlLbl val="0"/>
      </c:catAx>
      <c:valAx>
        <c:axId val="3797971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accent5">
                  <a:lumMod val="40000"/>
                  <a:lumOff val="60000"/>
                  <a:alpha val="12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crossAx val="379805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spPr>
            <a:solidFill>
              <a:schemeClr val="accent1">
                <a:lumMod val="5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B01-4BF9-A0AB-CF849498A9B4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B01-4BF9-A0AB-CF849498A9B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B01-4BF9-A0AB-CF849498A9B4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B01-4BF9-A0AB-CF849498A9B4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BB01-4BF9-A0AB-CF849498A9B4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BB01-4BF9-A0AB-CF849498A9B4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BB01-4BF9-A0AB-CF849498A9B4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BB01-4BF9-A0AB-CF849498A9B4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BB01-4BF9-A0AB-CF849498A9B4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BB01-4BF9-A0AB-CF849498A9B4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BB01-4BF9-A0AB-CF849498A9B4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BB01-4BF9-A0AB-CF849498A9B4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BB01-4BF9-A0AB-CF849498A9B4}"/>
              </c:ext>
            </c:extLst>
          </c:dPt>
          <c:dPt>
            <c:idx val="1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BB01-4BF9-A0AB-CF849498A9B4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BB01-4BF9-A0AB-CF849498A9B4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BB01-4BF9-A0AB-CF849498A9B4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BB01-4BF9-A0AB-CF849498A9B4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BB01-4BF9-A0AB-CF849498A9B4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BB01-4BF9-A0AB-CF849498A9B4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BB01-4BF9-A0AB-CF849498A9B4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BB01-4BF9-A0AB-CF849498A9B4}"/>
              </c:ext>
            </c:extLst>
          </c:dPt>
          <c:dPt>
            <c:idx val="21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B-BB01-4BF9-A0AB-CF849498A9B4}"/>
              </c:ext>
            </c:extLst>
          </c:dPt>
          <c:dPt>
            <c:idx val="2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D-BB01-4BF9-A0AB-CF849498A9B4}"/>
              </c:ext>
            </c:extLst>
          </c:dPt>
          <c:dLbls>
            <c:numFmt formatCode="#,##0.00_ ;[Red]\-#,##0.00\ 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0023A4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'PR-MAR (JOV)'!$B$11:$B$33</c:f>
              <c:numCache>
                <c:formatCode>General</c:formatCode>
                <c:ptCount val="2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  <c:pt idx="20">
                  <c:v>2021</c:v>
                </c:pt>
                <c:pt idx="21">
                  <c:v>2022</c:v>
                </c:pt>
                <c:pt idx="22">
                  <c:v>2023</c:v>
                </c:pt>
              </c:numCache>
            </c:numRef>
          </c:cat>
          <c:val>
            <c:numRef>
              <c:f>'PR-MAR (JOV)'!$F$11:$F$33</c:f>
              <c:numCache>
                <c:formatCode>0.00_ ;[Red]\-0.00\ </c:formatCode>
                <c:ptCount val="23"/>
                <c:pt idx="0">
                  <c:v>0.18361399344277707</c:v>
                </c:pt>
                <c:pt idx="1">
                  <c:v>3.1212090255519658</c:v>
                </c:pt>
                <c:pt idx="2">
                  <c:v>0.69799862802805901</c:v>
                </c:pt>
                <c:pt idx="3">
                  <c:v>-0.8726465151044438</c:v>
                </c:pt>
                <c:pt idx="4">
                  <c:v>1.0044841906800173</c:v>
                </c:pt>
                <c:pt idx="5">
                  <c:v>0.6285895820468248</c:v>
                </c:pt>
                <c:pt idx="6">
                  <c:v>0.5031132732507978</c:v>
                </c:pt>
                <c:pt idx="7">
                  <c:v>3.4724383086830652</c:v>
                </c:pt>
                <c:pt idx="8">
                  <c:v>10.537623758604532</c:v>
                </c:pt>
                <c:pt idx="9">
                  <c:v>4.4106055090986667</c:v>
                </c:pt>
                <c:pt idx="10">
                  <c:v>4.9420884952649731</c:v>
                </c:pt>
                <c:pt idx="11">
                  <c:v>5.5563494438068535</c:v>
                </c:pt>
                <c:pt idx="12">
                  <c:v>3.3600513253815336</c:v>
                </c:pt>
                <c:pt idx="13">
                  <c:v>-8.1924801655743354E-2</c:v>
                </c:pt>
                <c:pt idx="14">
                  <c:v>0.59871308149629332</c:v>
                </c:pt>
                <c:pt idx="15">
                  <c:v>3.2062805898184616</c:v>
                </c:pt>
                <c:pt idx="16">
                  <c:v>1.4867217917525224</c:v>
                </c:pt>
                <c:pt idx="17">
                  <c:v>2.814527113592534</c:v>
                </c:pt>
                <c:pt idx="18">
                  <c:v>4.0833625846732939</c:v>
                </c:pt>
                <c:pt idx="19">
                  <c:v>2.7996147034148464</c:v>
                </c:pt>
                <c:pt idx="20">
                  <c:v>3.6500943989930779</c:v>
                </c:pt>
                <c:pt idx="21">
                  <c:v>2.010081795181808</c:v>
                </c:pt>
                <c:pt idx="22">
                  <c:v>-0.11841405002660989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E-BB01-4BF9-A0AB-CF849498A9B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79805984"/>
        <c:axId val="379797128"/>
      </c:barChart>
      <c:catAx>
        <c:axId val="37980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ES"/>
          </a:p>
        </c:txPr>
        <c:crossAx val="379797128"/>
        <c:crosses val="autoZero"/>
        <c:auto val="1"/>
        <c:lblAlgn val="ctr"/>
        <c:lblOffset val="100"/>
        <c:noMultiLvlLbl val="0"/>
      </c:catAx>
      <c:valAx>
        <c:axId val="3797971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accent5">
                  <a:lumMod val="40000"/>
                  <a:lumOff val="60000"/>
                  <a:alpha val="12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crossAx val="379805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AE6D5-6095-C94C-8677-A12BED59C780}" type="datetimeFigureOut">
              <a:rPr lang="es-ES" smtClean="0"/>
              <a:t>03/04/2023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88EEE6-3C77-294C-AD55-8363CD168A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701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67776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47998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/>
              <a:t>ESTE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93866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/>
              <a:t>ESTE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49582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75500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63034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44006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39396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18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05086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19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14120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/>
              <a:t>ESTE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20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9855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/>
              <a:t>ESTE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832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03436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b="1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2066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80978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55769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80328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9573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8EEE6-3C77-294C-AD55-8363CD168AF8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9697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A29F92-8CE3-8344-A064-2777CBAD06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894BB66-3C50-484B-8A23-2CBB0F0205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C36ED6-4A93-E944-9C2C-F6D5CC58D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03/04/2023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C5581EA-6EFE-6D44-A5A6-9C7171006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408E22-CED5-B547-8086-51958CD36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8266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8ABAC3-5816-2E40-A9D9-A96E1BE87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B551EF6-1ABC-1E45-904A-AA3959AFA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8BEF9A-7779-7E45-83CA-ADE68C55A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03/04/2023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3428B9-3E95-3F43-A981-8513D871A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BF90EE-AAE4-D341-B041-4D71BB175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6932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978E48A-48BC-5F42-91A0-684A3CC8CE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621AB16-1A98-EE42-932B-38FD4A589A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CB69E9-68AB-7044-B02A-014E6AF9E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03/04/2023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5A893B4-E7CD-A342-9BCB-CC33F266D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DF8B28-D4D1-9840-AEAC-252D8A577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1029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064AF6-DE96-9444-8699-42E210DAD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9882AA-3568-4743-B88F-411A0887C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0727D6-55EF-4A43-BC3D-D0D85C4D0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03/04/2023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911FEC-4703-144D-8650-3CD65A976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91B034-82B7-6044-B9D6-4CED61D27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4036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9712E2-4EED-D849-BCF8-199B36A8C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805FF53-8E19-B142-A002-27CAB9400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461B2C-D017-8B40-8E79-7A7B7EC44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03/04/2023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6B7B65-7227-D046-B6FB-27A7B10B3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734C5B-0345-9542-BBDD-F36540141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7789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C47385-2A54-DA42-9B72-2E34F79F8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1F3E74-FAEC-BF43-A552-9539BD44DB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D5F8CD8-D207-4D4A-986D-AA46F719EF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63681AF-9FCB-5840-9937-C5A234A13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03/04/2023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42995D5-C509-E740-A6DC-B9EA855A6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96B67F5-CEC3-174B-A2A8-D0CFE21F9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4225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9DA15C-B4CB-834B-926B-16D7D383C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C530072-1724-A448-9CF0-EEF30765CB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90558FC-98DB-5D44-A388-E27E4A1672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1662DF7-0EDA-274E-907F-CED52EB022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D8C600E-B594-D74D-B829-9312258613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DDB729C-6E63-454E-A884-12A33E0EE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03/04/2023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6C8D34-2A69-9E43-B663-5C246AB84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9C4E3D5-0F36-C94E-8DEA-7513FCC14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3057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F6D683-AB05-504B-A0C6-A941CEF66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5D385C4-1C77-8B44-9D59-F1885666F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03/04/2023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CBB2CAD-6CA5-AA49-81FF-1F375A8E3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6BCBB7E-BB31-0843-95F8-2415DCD2C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9189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0BD0F39-3CEE-9948-868F-A62B3FE38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03/04/2023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D2EA592-A798-AF4E-8FBA-D31DBB994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3459772-EE83-E341-9B5D-F316E8DA5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6284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66C320-611F-5747-8712-4D5C57B84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C899A20-C412-FA45-9AF9-02C8633C1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18C086E-1380-AF40-A52E-64781F72C7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95B005C-9BE7-B34D-8BD5-0D406522B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03/04/2023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A33E91E-594E-104F-ACE6-DAF715B18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9A2403A-26A8-FE40-A847-AAC1DA0E8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9552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A297AE-95A6-E643-BE98-97550A427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0DBFC1B-B13E-1341-B09B-887CA846F6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F3511EB-BC12-E541-B58B-84038704B0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C531590-A10B-8E44-BD86-5291172AD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5F475-D76F-5E4E-BCAA-D445CF4956DC}" type="datetimeFigureOut">
              <a:rPr lang="es-ES" smtClean="0"/>
              <a:t>03/04/2023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91A3AC4-AAA5-CC4B-9BA1-50BFFF03D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450D282-40EF-7946-997B-A52DCDD71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8588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EC53015-B13C-E946-BD60-495905AA8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EEE1F6D-EF6C-A746-A900-079D2DF164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DADB91-BAF4-B444-ACC0-41B56D6E15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5F475-D76F-5E4E-BCAA-D445CF4956DC}" type="datetimeFigureOut">
              <a:rPr lang="es-ES" smtClean="0"/>
              <a:t>03/04/2023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32446F-C3AA-2246-8C67-B5B53C1DA2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095CF2-E016-C74D-945F-449950B7C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C5ED2-0245-694E-8B2A-633F93684E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6113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708434C6-C8E8-423E-8CB1-65E0C1BFCA9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D76EABB8-3CF2-417D-8201-03F62CCA3B26}"/>
              </a:ext>
            </a:extLst>
          </p:cNvPr>
          <p:cNvSpPr/>
          <p:nvPr/>
        </p:nvSpPr>
        <p:spPr>
          <a:xfrm>
            <a:off x="454323" y="312591"/>
            <a:ext cx="3687605" cy="3675800"/>
          </a:xfrm>
          <a:prstGeom prst="ellipse">
            <a:avLst/>
          </a:prstGeom>
          <a:solidFill>
            <a:srgbClr val="C5E0B4">
              <a:alpha val="4313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0193C7AC-820B-4FC3-B32E-E40AB76EBBCF}"/>
              </a:ext>
            </a:extLst>
          </p:cNvPr>
          <p:cNvSpPr/>
          <p:nvPr/>
        </p:nvSpPr>
        <p:spPr>
          <a:xfrm>
            <a:off x="1386840" y="4104109"/>
            <a:ext cx="10805160" cy="26276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3B2D80A-CCC0-5140-BE0A-36EDE33CA600}"/>
              </a:ext>
            </a:extLst>
          </p:cNvPr>
          <p:cNvSpPr txBox="1"/>
          <p:nvPr/>
        </p:nvSpPr>
        <p:spPr>
          <a:xfrm>
            <a:off x="1711115" y="1078060"/>
            <a:ext cx="9094045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 REGISTRADO, </a:t>
            </a:r>
          </a:p>
          <a:p>
            <a:r>
              <a:rPr lang="es-ES" sz="6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CONTRATOS Y </a:t>
            </a:r>
          </a:p>
          <a:p>
            <a:r>
              <a:rPr lang="es-ES" sz="6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PRESTACIONES</a:t>
            </a:r>
          </a:p>
          <a:p>
            <a:r>
              <a:rPr lang="es-ES" sz="32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Marzo de 2023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7F11A9D-12DF-9E4C-A737-11F395FDF320}"/>
              </a:ext>
            </a:extLst>
          </p:cNvPr>
          <p:cNvSpPr txBox="1"/>
          <p:nvPr/>
        </p:nvSpPr>
        <p:spPr>
          <a:xfrm>
            <a:off x="6808177" y="5906970"/>
            <a:ext cx="47333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de abril de 2023</a:t>
            </a:r>
          </a:p>
        </p:txBody>
      </p:sp>
      <p:sp>
        <p:nvSpPr>
          <p:cNvPr id="19" name="Flecha: cheurón 18">
            <a:extLst>
              <a:ext uri="{FF2B5EF4-FFF2-40B4-BE49-F238E27FC236}">
                <a16:creationId xmlns:a16="http://schemas.microsoft.com/office/drawing/2014/main" id="{7E9FEACD-C8B1-4B05-827D-96E6F2920B5A}"/>
              </a:ext>
            </a:extLst>
          </p:cNvPr>
          <p:cNvSpPr/>
          <p:nvPr/>
        </p:nvSpPr>
        <p:spPr>
          <a:xfrm>
            <a:off x="6424606" y="6029411"/>
            <a:ext cx="329488" cy="373585"/>
          </a:xfrm>
          <a:prstGeom prst="chevron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AC834DFA-12F4-4E35-9A2B-EECCBC6065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935" y="5198294"/>
            <a:ext cx="3877642" cy="128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3026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D1918C10-AA3C-4237-98B0-6B5E689D72C2}"/>
              </a:ext>
            </a:extLst>
          </p:cNvPr>
          <p:cNvSpPr/>
          <p:nvPr/>
        </p:nvSpPr>
        <p:spPr>
          <a:xfrm>
            <a:off x="3203254" y="540432"/>
            <a:ext cx="5379720" cy="1419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2D91E17-1CB9-A541-86CD-0B6ECA5C6C79}"/>
              </a:ext>
            </a:extLst>
          </p:cNvPr>
          <p:cNvSpPr txBox="1"/>
          <p:nvPr/>
        </p:nvSpPr>
        <p:spPr>
          <a:xfrm>
            <a:off x="1086913" y="228948"/>
            <a:ext cx="9989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 REGISTRADO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14E8353-24F4-4907-8373-505454C3C195}"/>
              </a:ext>
            </a:extLst>
          </p:cNvPr>
          <p:cNvSpPr txBox="1"/>
          <p:nvPr/>
        </p:nvSpPr>
        <p:spPr>
          <a:xfrm>
            <a:off x="2248032" y="646796"/>
            <a:ext cx="84566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Variación mensual porcentual. MENORES 25 AÑOS. Meses de MARZO.</a:t>
            </a:r>
          </a:p>
        </p:txBody>
      </p:sp>
      <p:sp>
        <p:nvSpPr>
          <p:cNvPr id="9" name="Flecha: cheurón 8">
            <a:extLst>
              <a:ext uri="{FF2B5EF4-FFF2-40B4-BE49-F238E27FC236}">
                <a16:creationId xmlns:a16="http://schemas.microsoft.com/office/drawing/2014/main" id="{36869979-F247-453B-AB9F-8F48E9F93C55}"/>
              </a:ext>
            </a:extLst>
          </p:cNvPr>
          <p:cNvSpPr/>
          <p:nvPr/>
        </p:nvSpPr>
        <p:spPr>
          <a:xfrm>
            <a:off x="1992478" y="737413"/>
            <a:ext cx="303179" cy="236052"/>
          </a:xfrm>
          <a:prstGeom prst="chevron">
            <a:avLst>
              <a:gd name="adj" fmla="val 5807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D10A674-AEA6-4640-82B4-EC641BC65D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863" y="232151"/>
            <a:ext cx="1482174" cy="579282"/>
          </a:xfrm>
          <a:prstGeom prst="rect">
            <a:avLst/>
          </a:prstGeom>
        </p:spPr>
      </p:pic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BE689B2F-7AF8-44E4-9042-E4F60A62F7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1528400"/>
              </p:ext>
            </p:extLst>
          </p:nvPr>
        </p:nvGraphicFramePr>
        <p:xfrm>
          <a:off x="382772" y="1704618"/>
          <a:ext cx="11557591" cy="4921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22792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9159FE34-96DA-4874-8204-239BF670F96D}"/>
              </a:ext>
            </a:extLst>
          </p:cNvPr>
          <p:cNvSpPr/>
          <p:nvPr/>
        </p:nvSpPr>
        <p:spPr>
          <a:xfrm>
            <a:off x="2128475" y="894852"/>
            <a:ext cx="8033657" cy="1419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2B98683-8A2F-884D-AF22-871729BC2A46}"/>
              </a:ext>
            </a:extLst>
          </p:cNvPr>
          <p:cNvSpPr txBox="1"/>
          <p:nvPr/>
        </p:nvSpPr>
        <p:spPr>
          <a:xfrm>
            <a:off x="1136809" y="581065"/>
            <a:ext cx="99898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 REGISTRADO MENORES 25 AÑOS</a:t>
            </a:r>
          </a:p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Meses de MARZO</a:t>
            </a:r>
          </a:p>
        </p:txBody>
      </p:sp>
      <p:sp>
        <p:nvSpPr>
          <p:cNvPr id="9" name="Flecha: cheurón 8">
            <a:extLst>
              <a:ext uri="{FF2B5EF4-FFF2-40B4-BE49-F238E27FC236}">
                <a16:creationId xmlns:a16="http://schemas.microsoft.com/office/drawing/2014/main" id="{9BFB9731-C652-4A89-AB80-F9F8E50BAD55}"/>
              </a:ext>
            </a:extLst>
          </p:cNvPr>
          <p:cNvSpPr/>
          <p:nvPr/>
        </p:nvSpPr>
        <p:spPr>
          <a:xfrm>
            <a:off x="4591188" y="1093340"/>
            <a:ext cx="236837" cy="236538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E6DAA968-6DA6-4B71-9941-4A6C938AAB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003" y="232151"/>
            <a:ext cx="1482174" cy="579282"/>
          </a:xfrm>
          <a:prstGeom prst="rect">
            <a:avLst/>
          </a:prstGeom>
        </p:spPr>
      </p:pic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223D7857-7F1D-4FF7-961A-927A5CDA84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9975387"/>
              </p:ext>
            </p:extLst>
          </p:nvPr>
        </p:nvGraphicFramePr>
        <p:xfrm>
          <a:off x="148856" y="1725849"/>
          <a:ext cx="11897832" cy="4854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80617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6372E77A-4465-4F72-9075-7AAD14D23E32}"/>
              </a:ext>
            </a:extLst>
          </p:cNvPr>
          <p:cNvSpPr/>
          <p:nvPr/>
        </p:nvSpPr>
        <p:spPr>
          <a:xfrm>
            <a:off x="1850571" y="737826"/>
            <a:ext cx="8878389" cy="1419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AEBBC43-867B-CA49-8B13-1EC4BF5E3D1F}"/>
              </a:ext>
            </a:extLst>
          </p:cNvPr>
          <p:cNvSpPr txBox="1"/>
          <p:nvPr/>
        </p:nvSpPr>
        <p:spPr>
          <a:xfrm>
            <a:off x="1294855" y="452020"/>
            <a:ext cx="998982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VARIACIÓN MENSUAL PARO REGISTRADO</a:t>
            </a:r>
          </a:p>
        </p:txBody>
      </p:sp>
      <p:sp>
        <p:nvSpPr>
          <p:cNvPr id="8" name="Flecha: cheurón 7">
            <a:extLst>
              <a:ext uri="{FF2B5EF4-FFF2-40B4-BE49-F238E27FC236}">
                <a16:creationId xmlns:a16="http://schemas.microsoft.com/office/drawing/2014/main" id="{FCE231EE-9E5C-4274-8B96-259A3432C298}"/>
              </a:ext>
            </a:extLst>
          </p:cNvPr>
          <p:cNvSpPr/>
          <p:nvPr/>
        </p:nvSpPr>
        <p:spPr>
          <a:xfrm>
            <a:off x="4322918" y="938664"/>
            <a:ext cx="303179" cy="302796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20B8AB2F-2EA0-46A7-98F2-ECA444797AF0}"/>
              </a:ext>
            </a:extLst>
          </p:cNvPr>
          <p:cNvSpPr txBox="1"/>
          <p:nvPr/>
        </p:nvSpPr>
        <p:spPr>
          <a:xfrm>
            <a:off x="4649129" y="890007"/>
            <a:ext cx="15376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Marzo 2023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81C9B32A-5650-42C1-9A6E-82D33999E9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147" y="214222"/>
            <a:ext cx="1220611" cy="477054"/>
          </a:xfrm>
          <a:prstGeom prst="rect">
            <a:avLst/>
          </a:prstGeom>
        </p:spPr>
      </p:pic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F2754FAD-DCE9-486A-A2AE-C24EFE8430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8686613"/>
              </p:ext>
            </p:extLst>
          </p:nvPr>
        </p:nvGraphicFramePr>
        <p:xfrm>
          <a:off x="2387600" y="1256134"/>
          <a:ext cx="7852304" cy="54430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537714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6372E77A-4465-4F72-9075-7AAD14D23E32}"/>
              </a:ext>
            </a:extLst>
          </p:cNvPr>
          <p:cNvSpPr/>
          <p:nvPr/>
        </p:nvSpPr>
        <p:spPr>
          <a:xfrm>
            <a:off x="1850571" y="737826"/>
            <a:ext cx="8878389" cy="1419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AEBBC43-867B-CA49-8B13-1EC4BF5E3D1F}"/>
              </a:ext>
            </a:extLst>
          </p:cNvPr>
          <p:cNvSpPr txBox="1"/>
          <p:nvPr/>
        </p:nvSpPr>
        <p:spPr>
          <a:xfrm>
            <a:off x="1294855" y="452020"/>
            <a:ext cx="998982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VARIACIÓN MENSUAL PORCENTUAL PARO REGISTRADO</a:t>
            </a:r>
          </a:p>
        </p:txBody>
      </p:sp>
      <p:sp>
        <p:nvSpPr>
          <p:cNvPr id="8" name="Flecha: cheurón 7">
            <a:extLst>
              <a:ext uri="{FF2B5EF4-FFF2-40B4-BE49-F238E27FC236}">
                <a16:creationId xmlns:a16="http://schemas.microsoft.com/office/drawing/2014/main" id="{FCE231EE-9E5C-4274-8B96-259A3432C298}"/>
              </a:ext>
            </a:extLst>
          </p:cNvPr>
          <p:cNvSpPr/>
          <p:nvPr/>
        </p:nvSpPr>
        <p:spPr>
          <a:xfrm>
            <a:off x="4322918" y="938664"/>
            <a:ext cx="303179" cy="302796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20B8AB2F-2EA0-46A7-98F2-ECA444797AF0}"/>
              </a:ext>
            </a:extLst>
          </p:cNvPr>
          <p:cNvSpPr txBox="1"/>
          <p:nvPr/>
        </p:nvSpPr>
        <p:spPr>
          <a:xfrm>
            <a:off x="4649129" y="890007"/>
            <a:ext cx="15376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Marzo 2023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81C9B32A-5650-42C1-9A6E-82D33999E9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147" y="214222"/>
            <a:ext cx="1220611" cy="477054"/>
          </a:xfrm>
          <a:prstGeom prst="rect">
            <a:avLst/>
          </a:prstGeom>
        </p:spPr>
      </p:pic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8A0663C5-D729-4CEB-932F-6AC9B802C2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8959932"/>
              </p:ext>
            </p:extLst>
          </p:nvPr>
        </p:nvGraphicFramePr>
        <p:xfrm>
          <a:off x="2641600" y="1241460"/>
          <a:ext cx="7869237" cy="5432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53314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9159FE34-96DA-4874-8204-239BF670F96D}"/>
              </a:ext>
            </a:extLst>
          </p:cNvPr>
          <p:cNvSpPr/>
          <p:nvPr/>
        </p:nvSpPr>
        <p:spPr>
          <a:xfrm>
            <a:off x="2128475" y="894852"/>
            <a:ext cx="8033657" cy="1419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2B98683-8A2F-884D-AF22-871729BC2A46}"/>
              </a:ext>
            </a:extLst>
          </p:cNvPr>
          <p:cNvSpPr txBox="1"/>
          <p:nvPr/>
        </p:nvSpPr>
        <p:spPr>
          <a:xfrm>
            <a:off x="1150393" y="582058"/>
            <a:ext cx="99898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CONTRATOS REGISTRADOS</a:t>
            </a:r>
          </a:p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Porcentaje de contratos indefinidos sobre el total. Meses de MARZO.</a:t>
            </a:r>
          </a:p>
        </p:txBody>
      </p:sp>
      <p:sp>
        <p:nvSpPr>
          <p:cNvPr id="9" name="Flecha: cheurón 8">
            <a:extLst>
              <a:ext uri="{FF2B5EF4-FFF2-40B4-BE49-F238E27FC236}">
                <a16:creationId xmlns:a16="http://schemas.microsoft.com/office/drawing/2014/main" id="{9BFB9731-C652-4A89-AB80-F9F8E50BAD55}"/>
              </a:ext>
            </a:extLst>
          </p:cNvPr>
          <p:cNvSpPr/>
          <p:nvPr/>
        </p:nvSpPr>
        <p:spPr>
          <a:xfrm>
            <a:off x="2181509" y="1101499"/>
            <a:ext cx="221515" cy="221235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E6DAA968-6DA6-4B71-9941-4A6C938AAB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003" y="232151"/>
            <a:ext cx="1482174" cy="579282"/>
          </a:xfrm>
          <a:prstGeom prst="rect">
            <a:avLst/>
          </a:prstGeom>
        </p:spPr>
      </p:pic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F5803F1A-B114-4F64-8A9C-6B2340543A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6791199"/>
              </p:ext>
            </p:extLst>
          </p:nvPr>
        </p:nvGraphicFramePr>
        <p:xfrm>
          <a:off x="802860" y="2245517"/>
          <a:ext cx="10992679" cy="4369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187890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9159FE34-96DA-4874-8204-239BF670F96D}"/>
              </a:ext>
            </a:extLst>
          </p:cNvPr>
          <p:cNvSpPr/>
          <p:nvPr/>
        </p:nvSpPr>
        <p:spPr>
          <a:xfrm>
            <a:off x="2128475" y="894852"/>
            <a:ext cx="8033657" cy="1419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2B98683-8A2F-884D-AF22-871729BC2A46}"/>
              </a:ext>
            </a:extLst>
          </p:cNvPr>
          <p:cNvSpPr txBox="1"/>
          <p:nvPr/>
        </p:nvSpPr>
        <p:spPr>
          <a:xfrm>
            <a:off x="1150393" y="582058"/>
            <a:ext cx="99898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CONTRATOS INDEFINIDOS REGISTRADOS</a:t>
            </a:r>
          </a:p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Meses de MARZO.</a:t>
            </a:r>
          </a:p>
        </p:txBody>
      </p:sp>
      <p:sp>
        <p:nvSpPr>
          <p:cNvPr id="9" name="Flecha: cheurón 8">
            <a:extLst>
              <a:ext uri="{FF2B5EF4-FFF2-40B4-BE49-F238E27FC236}">
                <a16:creationId xmlns:a16="http://schemas.microsoft.com/office/drawing/2014/main" id="{9BFB9731-C652-4A89-AB80-F9F8E50BAD55}"/>
              </a:ext>
            </a:extLst>
          </p:cNvPr>
          <p:cNvSpPr/>
          <p:nvPr/>
        </p:nvSpPr>
        <p:spPr>
          <a:xfrm>
            <a:off x="2181509" y="1101499"/>
            <a:ext cx="221515" cy="221235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E6DAA968-6DA6-4B71-9941-4A6C938AAB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003" y="232151"/>
            <a:ext cx="1482174" cy="579282"/>
          </a:xfrm>
          <a:prstGeom prst="rect">
            <a:avLst/>
          </a:prstGeom>
        </p:spPr>
      </p:pic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1C87B2E1-91D4-4B6C-B575-7A89DEA67FF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781593"/>
              </p:ext>
            </p:extLst>
          </p:nvPr>
        </p:nvGraphicFramePr>
        <p:xfrm>
          <a:off x="742941" y="2382882"/>
          <a:ext cx="10969634" cy="4204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654154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9159FE34-96DA-4874-8204-239BF670F96D}"/>
              </a:ext>
            </a:extLst>
          </p:cNvPr>
          <p:cNvSpPr/>
          <p:nvPr/>
        </p:nvSpPr>
        <p:spPr>
          <a:xfrm>
            <a:off x="2128475" y="894852"/>
            <a:ext cx="8033657" cy="1419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2B98683-8A2F-884D-AF22-871729BC2A46}"/>
              </a:ext>
            </a:extLst>
          </p:cNvPr>
          <p:cNvSpPr txBox="1"/>
          <p:nvPr/>
        </p:nvSpPr>
        <p:spPr>
          <a:xfrm>
            <a:off x="1150393" y="582058"/>
            <a:ext cx="99898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CONTRATOS TEMPORALES REGISTRADOS</a:t>
            </a:r>
          </a:p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Meses de MARZO.</a:t>
            </a:r>
          </a:p>
        </p:txBody>
      </p:sp>
      <p:sp>
        <p:nvSpPr>
          <p:cNvPr id="9" name="Flecha: cheurón 8">
            <a:extLst>
              <a:ext uri="{FF2B5EF4-FFF2-40B4-BE49-F238E27FC236}">
                <a16:creationId xmlns:a16="http://schemas.microsoft.com/office/drawing/2014/main" id="{9BFB9731-C652-4A89-AB80-F9F8E50BAD55}"/>
              </a:ext>
            </a:extLst>
          </p:cNvPr>
          <p:cNvSpPr/>
          <p:nvPr/>
        </p:nvSpPr>
        <p:spPr>
          <a:xfrm>
            <a:off x="2181509" y="1101499"/>
            <a:ext cx="221515" cy="221235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E6DAA968-6DA6-4B71-9941-4A6C938AAB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003" y="232151"/>
            <a:ext cx="1482174" cy="579282"/>
          </a:xfrm>
          <a:prstGeom prst="rect">
            <a:avLst/>
          </a:prstGeom>
        </p:spPr>
      </p:pic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BF67F55E-7492-47AE-9311-65C88995F5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4469223"/>
              </p:ext>
            </p:extLst>
          </p:nvPr>
        </p:nvGraphicFramePr>
        <p:xfrm>
          <a:off x="414670" y="2420879"/>
          <a:ext cx="11408735" cy="4204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391427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9159FE34-96DA-4874-8204-239BF670F96D}"/>
              </a:ext>
            </a:extLst>
          </p:cNvPr>
          <p:cNvSpPr/>
          <p:nvPr/>
        </p:nvSpPr>
        <p:spPr>
          <a:xfrm>
            <a:off x="2128475" y="894852"/>
            <a:ext cx="8033657" cy="1419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2B98683-8A2F-884D-AF22-871729BC2A46}"/>
              </a:ext>
            </a:extLst>
          </p:cNvPr>
          <p:cNvSpPr txBox="1"/>
          <p:nvPr/>
        </p:nvSpPr>
        <p:spPr>
          <a:xfrm>
            <a:off x="1150393" y="582058"/>
            <a:ext cx="99898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CONTRATOS TOTALES REGISTRADOS</a:t>
            </a:r>
          </a:p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Meses de MARZO.</a:t>
            </a:r>
          </a:p>
        </p:txBody>
      </p:sp>
      <p:sp>
        <p:nvSpPr>
          <p:cNvPr id="9" name="Flecha: cheurón 8">
            <a:extLst>
              <a:ext uri="{FF2B5EF4-FFF2-40B4-BE49-F238E27FC236}">
                <a16:creationId xmlns:a16="http://schemas.microsoft.com/office/drawing/2014/main" id="{9BFB9731-C652-4A89-AB80-F9F8E50BAD55}"/>
              </a:ext>
            </a:extLst>
          </p:cNvPr>
          <p:cNvSpPr/>
          <p:nvPr/>
        </p:nvSpPr>
        <p:spPr>
          <a:xfrm>
            <a:off x="2181509" y="1101499"/>
            <a:ext cx="221515" cy="221235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E6DAA968-6DA6-4B71-9941-4A6C938AAB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003" y="232151"/>
            <a:ext cx="1482174" cy="579282"/>
          </a:xfrm>
          <a:prstGeom prst="rect">
            <a:avLst/>
          </a:prstGeom>
        </p:spPr>
      </p:pic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573ACD6E-2CC8-4FD6-8E33-A15CFA7D8C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2134666"/>
              </p:ext>
            </p:extLst>
          </p:nvPr>
        </p:nvGraphicFramePr>
        <p:xfrm>
          <a:off x="550863" y="2420879"/>
          <a:ext cx="10969634" cy="4204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370156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0EB2CD9B-6A25-45B6-8327-F49783C307E3}"/>
              </a:ext>
            </a:extLst>
          </p:cNvPr>
          <p:cNvSpPr/>
          <p:nvPr/>
        </p:nvSpPr>
        <p:spPr>
          <a:xfrm>
            <a:off x="2410631" y="888183"/>
            <a:ext cx="7480129" cy="1419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13E33AD6-78F8-45B8-A3D9-6F91227A605A}"/>
              </a:ext>
            </a:extLst>
          </p:cNvPr>
          <p:cNvSpPr/>
          <p:nvPr/>
        </p:nvSpPr>
        <p:spPr>
          <a:xfrm>
            <a:off x="2570259" y="593371"/>
            <a:ext cx="7160871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EVOLUCIÓN DEL GASTO EN PRESTACIONES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70F2E1C8-E604-4209-9501-494AC9EB7CD7}"/>
              </a:ext>
            </a:extLst>
          </p:cNvPr>
          <p:cNvSpPr/>
          <p:nvPr/>
        </p:nvSpPr>
        <p:spPr>
          <a:xfrm>
            <a:off x="3137693" y="1030149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(millones de euros)</a:t>
            </a:r>
          </a:p>
          <a:p>
            <a:pPr algn="ctr"/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Año 2022-2023</a:t>
            </a:r>
          </a:p>
        </p:txBody>
      </p:sp>
      <p:sp>
        <p:nvSpPr>
          <p:cNvPr id="10" name="Flecha: cheurón 9">
            <a:extLst>
              <a:ext uri="{FF2B5EF4-FFF2-40B4-BE49-F238E27FC236}">
                <a16:creationId xmlns:a16="http://schemas.microsoft.com/office/drawing/2014/main" id="{3210D12C-ACB0-46BF-9DF5-BD289552D770}"/>
              </a:ext>
            </a:extLst>
          </p:cNvPr>
          <p:cNvSpPr/>
          <p:nvPr/>
        </p:nvSpPr>
        <p:spPr>
          <a:xfrm>
            <a:off x="4704469" y="1190040"/>
            <a:ext cx="303179" cy="302796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54D816CB-6B1C-4BAF-8313-B82F972554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863" y="232151"/>
            <a:ext cx="1482174" cy="579282"/>
          </a:xfrm>
          <a:prstGeom prst="rect">
            <a:avLst/>
          </a:prstGeom>
        </p:spPr>
      </p:pic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F32AC612-F791-4F4C-BC0D-1D9F1B204A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8506680"/>
              </p:ext>
            </p:extLst>
          </p:nvPr>
        </p:nvGraphicFramePr>
        <p:xfrm>
          <a:off x="550863" y="1702530"/>
          <a:ext cx="11161712" cy="4864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610874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0EB2CD9B-6A25-45B6-8327-F49783C307E3}"/>
              </a:ext>
            </a:extLst>
          </p:cNvPr>
          <p:cNvSpPr/>
          <p:nvPr/>
        </p:nvSpPr>
        <p:spPr>
          <a:xfrm>
            <a:off x="2410631" y="888183"/>
            <a:ext cx="7480129" cy="1419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13E33AD6-78F8-45B8-A3D9-6F91227A605A}"/>
              </a:ext>
            </a:extLst>
          </p:cNvPr>
          <p:cNvSpPr/>
          <p:nvPr/>
        </p:nvSpPr>
        <p:spPr>
          <a:xfrm>
            <a:off x="1967966" y="593371"/>
            <a:ext cx="8365496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TASA DE COBERTURA PRESTACIONES DESEMPLEO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54D816CB-6B1C-4BAF-8313-B82F972554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863" y="232151"/>
            <a:ext cx="1482174" cy="579282"/>
          </a:xfrm>
          <a:prstGeom prst="rect">
            <a:avLst/>
          </a:prstGeom>
        </p:spPr>
      </p:pic>
      <p:sp>
        <p:nvSpPr>
          <p:cNvPr id="14" name="Flecha: cheurón 13">
            <a:extLst>
              <a:ext uri="{FF2B5EF4-FFF2-40B4-BE49-F238E27FC236}">
                <a16:creationId xmlns:a16="http://schemas.microsoft.com/office/drawing/2014/main" id="{F364DE02-2997-4E99-A3FB-CE1E8E12634F}"/>
              </a:ext>
            </a:extLst>
          </p:cNvPr>
          <p:cNvSpPr/>
          <p:nvPr/>
        </p:nvSpPr>
        <p:spPr>
          <a:xfrm>
            <a:off x="5013529" y="1080629"/>
            <a:ext cx="226871" cy="226585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48F0AB89-38BF-474D-AE93-25F28DCB789D}"/>
              </a:ext>
            </a:extLst>
          </p:cNvPr>
          <p:cNvSpPr/>
          <p:nvPr/>
        </p:nvSpPr>
        <p:spPr>
          <a:xfrm>
            <a:off x="5470261" y="1023283"/>
            <a:ext cx="23647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Meses de FEBRERO</a:t>
            </a:r>
            <a:endParaRPr lang="es-ES" dirty="0"/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D5E91532-9759-45F7-8DFF-9EC7A9E1FCC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3948470"/>
              </p:ext>
            </p:extLst>
          </p:nvPr>
        </p:nvGraphicFramePr>
        <p:xfrm>
          <a:off x="637953" y="1607678"/>
          <a:ext cx="11074622" cy="50181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69308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D1918C10-AA3C-4237-98B0-6B5E689D72C2}"/>
              </a:ext>
            </a:extLst>
          </p:cNvPr>
          <p:cNvSpPr/>
          <p:nvPr/>
        </p:nvSpPr>
        <p:spPr>
          <a:xfrm>
            <a:off x="3203254" y="540432"/>
            <a:ext cx="5379720" cy="1419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2D91E17-1CB9-A541-86CD-0B6ECA5C6C79}"/>
              </a:ext>
            </a:extLst>
          </p:cNvPr>
          <p:cNvSpPr txBox="1"/>
          <p:nvPr/>
        </p:nvSpPr>
        <p:spPr>
          <a:xfrm>
            <a:off x="1086913" y="228948"/>
            <a:ext cx="9989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 REGISTRADO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14E8353-24F4-4907-8373-505454C3C195}"/>
              </a:ext>
            </a:extLst>
          </p:cNvPr>
          <p:cNvSpPr txBox="1"/>
          <p:nvPr/>
        </p:nvSpPr>
        <p:spPr>
          <a:xfrm>
            <a:off x="2973897" y="646796"/>
            <a:ext cx="62458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Variación mensual paro registrado. Meses de marzo.</a:t>
            </a:r>
          </a:p>
        </p:txBody>
      </p:sp>
      <p:sp>
        <p:nvSpPr>
          <p:cNvPr id="9" name="Flecha: cheurón 8">
            <a:extLst>
              <a:ext uri="{FF2B5EF4-FFF2-40B4-BE49-F238E27FC236}">
                <a16:creationId xmlns:a16="http://schemas.microsoft.com/office/drawing/2014/main" id="{36869979-F247-453B-AB9F-8F48E9F93C55}"/>
              </a:ext>
            </a:extLst>
          </p:cNvPr>
          <p:cNvSpPr/>
          <p:nvPr/>
        </p:nvSpPr>
        <p:spPr>
          <a:xfrm>
            <a:off x="2718343" y="737413"/>
            <a:ext cx="303179" cy="236052"/>
          </a:xfrm>
          <a:prstGeom prst="chevron">
            <a:avLst>
              <a:gd name="adj" fmla="val 5807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D10A674-AEA6-4640-82B4-EC641BC65D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863" y="232151"/>
            <a:ext cx="1482174" cy="579282"/>
          </a:xfrm>
          <a:prstGeom prst="rect">
            <a:avLst/>
          </a:prstGeom>
        </p:spPr>
      </p:pic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2526D54B-B587-42A7-9683-A460026C05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9441615"/>
              </p:ext>
            </p:extLst>
          </p:nvPr>
        </p:nvGraphicFramePr>
        <p:xfrm>
          <a:off x="576316" y="1536923"/>
          <a:ext cx="11167624" cy="5028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335010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81BFDDA7-A0E1-4277-ADEA-E4AE371FAB66}"/>
              </a:ext>
            </a:extLst>
          </p:cNvPr>
          <p:cNvSpPr/>
          <p:nvPr/>
        </p:nvSpPr>
        <p:spPr>
          <a:xfrm>
            <a:off x="3478549" y="910091"/>
            <a:ext cx="4826129" cy="21695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6E60674-1FFE-4F6E-B64E-06917B50AF67}"/>
              </a:ext>
            </a:extLst>
          </p:cNvPr>
          <p:cNvSpPr txBox="1"/>
          <p:nvPr/>
        </p:nvSpPr>
        <p:spPr>
          <a:xfrm>
            <a:off x="3552981" y="632499"/>
            <a:ext cx="4826129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DESTACADOS </a:t>
            </a:r>
          </a:p>
          <a:p>
            <a:endParaRPr lang="es-ES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AED63465-8C95-4965-B24A-930ECB01B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863" y="232151"/>
            <a:ext cx="1482174" cy="579282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A4409D4E-0BC2-4387-A619-752B84A173A8}"/>
              </a:ext>
            </a:extLst>
          </p:cNvPr>
          <p:cNvSpPr/>
          <p:nvPr/>
        </p:nvSpPr>
        <p:spPr>
          <a:xfrm>
            <a:off x="590919" y="1386552"/>
            <a:ext cx="11121656" cy="5101140"/>
          </a:xfrm>
          <a:prstGeom prst="rect">
            <a:avLst/>
          </a:prstGeom>
          <a:ln w="15875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S" b="1" dirty="0">
                <a:solidFill>
                  <a:schemeClr val="tx2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El paro registrado se ha reducido en 48.755 personas.</a:t>
            </a:r>
          </a:p>
          <a:p>
            <a:pPr marL="342900" lvl="0" indent="-342900" algn="just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S" b="1" dirty="0">
                <a:solidFill>
                  <a:schemeClr val="tx2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La cifra de parados se sitúa en 2.862.260, la menor en un mes de marzo desde 2008.</a:t>
            </a:r>
          </a:p>
          <a:p>
            <a:pPr marL="342900" lvl="0" indent="-342900" algn="just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S" b="1" dirty="0">
                <a:solidFill>
                  <a:schemeClr val="tx2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El paro baja en todos los sectores, territorios, grupos etarios y en ambos sexos.</a:t>
            </a:r>
          </a:p>
          <a:p>
            <a:pPr marL="342900" lvl="0" indent="-342900" algn="just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S" b="1" dirty="0">
                <a:solidFill>
                  <a:schemeClr val="tx2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La contratación indefinida sigue su buen ritmo y vuelve a alcanzar el 47%, prácticamente 1 de cada 2 contratos.</a:t>
            </a:r>
          </a:p>
          <a:p>
            <a:pPr marL="342900" lvl="0" indent="-342900" algn="just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S" b="1" dirty="0">
                <a:solidFill>
                  <a:schemeClr val="tx2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Se registra un menor volumen de contratos temporales. Han sido 699.000 contratos temporales la menor cifra desde el año 1997. </a:t>
            </a:r>
          </a:p>
          <a:p>
            <a:pPr marL="342900" lvl="0" indent="-342900" algn="just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S" b="1" dirty="0">
                <a:solidFill>
                  <a:schemeClr val="tx2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La protección por desempleo mejora considerablemente: La cuantía media de la prestación contributiva aumenta más del 7% mejorando el poder adquisitivo de los beneficiarios. </a:t>
            </a:r>
          </a:p>
          <a:p>
            <a:pPr marL="342900" indent="-342900" algn="just">
              <a:lnSpc>
                <a:spcPct val="120000"/>
              </a:lnSpc>
              <a:spcBef>
                <a:spcPts val="800"/>
              </a:spcBef>
              <a:buFont typeface="Symbol" panose="05050102010706020507" pitchFamily="18" charset="2"/>
              <a:buChar char=""/>
            </a:pPr>
            <a:r>
              <a:rPr lang="es-ES" b="1" dirty="0">
                <a:solidFill>
                  <a:schemeClr val="tx2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Más protección con menor gasto: Se ha vuelto a un superávit presupuestario en el desempleo, gracias a la recuperación del empleo en un pequeño espacio temporal y a la subida de los salarios.</a:t>
            </a:r>
          </a:p>
          <a:p>
            <a:pPr marL="342900" lvl="0" indent="-342900" algn="just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s-ES" b="1" dirty="0">
              <a:solidFill>
                <a:schemeClr val="tx2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5867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rma en L 2">
            <a:extLst>
              <a:ext uri="{FF2B5EF4-FFF2-40B4-BE49-F238E27FC236}">
                <a16:creationId xmlns:a16="http://schemas.microsoft.com/office/drawing/2014/main" id="{5DF2E7FB-241E-C94B-A12E-58E4542712FF}"/>
              </a:ext>
            </a:extLst>
          </p:cNvPr>
          <p:cNvSpPr/>
          <p:nvPr/>
        </p:nvSpPr>
        <p:spPr>
          <a:xfrm rot="10800000">
            <a:off x="8470850" y="210520"/>
            <a:ext cx="3512457" cy="3302000"/>
          </a:xfrm>
          <a:prstGeom prst="corner">
            <a:avLst>
              <a:gd name="adj1" fmla="val 2833"/>
              <a:gd name="adj2" fmla="val 2833"/>
            </a:avLst>
          </a:prstGeom>
          <a:solidFill>
            <a:srgbClr val="FFCD00"/>
          </a:solidFill>
          <a:ln>
            <a:solidFill>
              <a:srgbClr val="FFC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Forma en L 3">
            <a:extLst>
              <a:ext uri="{FF2B5EF4-FFF2-40B4-BE49-F238E27FC236}">
                <a16:creationId xmlns:a16="http://schemas.microsoft.com/office/drawing/2014/main" id="{F4A8E10F-B8B0-964D-901E-A9F706EC1D34}"/>
              </a:ext>
            </a:extLst>
          </p:cNvPr>
          <p:cNvSpPr/>
          <p:nvPr/>
        </p:nvSpPr>
        <p:spPr>
          <a:xfrm>
            <a:off x="208693" y="3275902"/>
            <a:ext cx="3512457" cy="3302000"/>
          </a:xfrm>
          <a:prstGeom prst="corner">
            <a:avLst>
              <a:gd name="adj1" fmla="val 2833"/>
              <a:gd name="adj2" fmla="val 2833"/>
            </a:avLst>
          </a:prstGeom>
          <a:solidFill>
            <a:srgbClr val="FFCD00"/>
          </a:solidFill>
          <a:ln>
            <a:solidFill>
              <a:srgbClr val="FFC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3F562E4-07E3-48F1-B866-C6C2AE778C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885950"/>
            <a:ext cx="9296400" cy="308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912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6372E77A-4465-4F72-9075-7AAD14D23E32}"/>
              </a:ext>
            </a:extLst>
          </p:cNvPr>
          <p:cNvSpPr/>
          <p:nvPr/>
        </p:nvSpPr>
        <p:spPr>
          <a:xfrm>
            <a:off x="1850571" y="737826"/>
            <a:ext cx="8878389" cy="1419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AEBBC43-867B-CA49-8B13-1EC4BF5E3D1F}"/>
              </a:ext>
            </a:extLst>
          </p:cNvPr>
          <p:cNvSpPr txBox="1"/>
          <p:nvPr/>
        </p:nvSpPr>
        <p:spPr>
          <a:xfrm>
            <a:off x="1294855" y="452020"/>
            <a:ext cx="998982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VARIACIÓN MENSUAL PORCENTUAL PARO REGISTRADO</a:t>
            </a:r>
          </a:p>
        </p:txBody>
      </p:sp>
      <p:sp>
        <p:nvSpPr>
          <p:cNvPr id="8" name="Flecha: cheurón 7">
            <a:extLst>
              <a:ext uri="{FF2B5EF4-FFF2-40B4-BE49-F238E27FC236}">
                <a16:creationId xmlns:a16="http://schemas.microsoft.com/office/drawing/2014/main" id="{FCE231EE-9E5C-4274-8B96-259A3432C298}"/>
              </a:ext>
            </a:extLst>
          </p:cNvPr>
          <p:cNvSpPr/>
          <p:nvPr/>
        </p:nvSpPr>
        <p:spPr>
          <a:xfrm>
            <a:off x="4322918" y="938664"/>
            <a:ext cx="303179" cy="302796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20B8AB2F-2EA0-46A7-98F2-ECA444797AF0}"/>
              </a:ext>
            </a:extLst>
          </p:cNvPr>
          <p:cNvSpPr txBox="1"/>
          <p:nvPr/>
        </p:nvSpPr>
        <p:spPr>
          <a:xfrm>
            <a:off x="4649129" y="890007"/>
            <a:ext cx="15376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Marzo 2023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81C9B32A-5650-42C1-9A6E-82D33999E9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147" y="214222"/>
            <a:ext cx="1220611" cy="477054"/>
          </a:xfrm>
          <a:prstGeom prst="rect">
            <a:avLst/>
          </a:prstGeom>
        </p:spPr>
      </p:pic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6EF87364-732C-4DA9-A9E0-846CD54378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4917511"/>
              </p:ext>
            </p:extLst>
          </p:nvPr>
        </p:nvGraphicFramePr>
        <p:xfrm>
          <a:off x="512188" y="1514097"/>
          <a:ext cx="11167624" cy="5056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34432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D1918C10-AA3C-4237-98B0-6B5E689D72C2}"/>
              </a:ext>
            </a:extLst>
          </p:cNvPr>
          <p:cNvSpPr/>
          <p:nvPr/>
        </p:nvSpPr>
        <p:spPr>
          <a:xfrm>
            <a:off x="3203254" y="540432"/>
            <a:ext cx="5379720" cy="1419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2D91E17-1CB9-A541-86CD-0B6ECA5C6C79}"/>
              </a:ext>
            </a:extLst>
          </p:cNvPr>
          <p:cNvSpPr txBox="1"/>
          <p:nvPr/>
        </p:nvSpPr>
        <p:spPr>
          <a:xfrm>
            <a:off x="1086913" y="228948"/>
            <a:ext cx="9989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 REGISTRADO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14E8353-24F4-4907-8373-505454C3C195}"/>
              </a:ext>
            </a:extLst>
          </p:cNvPr>
          <p:cNvSpPr txBox="1"/>
          <p:nvPr/>
        </p:nvSpPr>
        <p:spPr>
          <a:xfrm>
            <a:off x="4284225" y="646796"/>
            <a:ext cx="35734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Mes de MARZO de cada año</a:t>
            </a:r>
          </a:p>
        </p:txBody>
      </p:sp>
      <p:sp>
        <p:nvSpPr>
          <p:cNvPr id="9" name="Flecha: cheurón 8">
            <a:extLst>
              <a:ext uri="{FF2B5EF4-FFF2-40B4-BE49-F238E27FC236}">
                <a16:creationId xmlns:a16="http://schemas.microsoft.com/office/drawing/2014/main" id="{36869979-F247-453B-AB9F-8F48E9F93C55}"/>
              </a:ext>
            </a:extLst>
          </p:cNvPr>
          <p:cNvSpPr/>
          <p:nvPr/>
        </p:nvSpPr>
        <p:spPr>
          <a:xfrm>
            <a:off x="4028671" y="737413"/>
            <a:ext cx="303179" cy="236052"/>
          </a:xfrm>
          <a:prstGeom prst="chevron">
            <a:avLst>
              <a:gd name="adj" fmla="val 5807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D10A674-AEA6-4640-82B4-EC641BC65D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863" y="232151"/>
            <a:ext cx="1482174" cy="579282"/>
          </a:xfrm>
          <a:prstGeom prst="rect">
            <a:avLst/>
          </a:prstGeom>
        </p:spPr>
      </p:pic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EC2EBA0F-9F78-4BC3-AB4D-7081A822F7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5732616"/>
              </p:ext>
            </p:extLst>
          </p:nvPr>
        </p:nvGraphicFramePr>
        <p:xfrm>
          <a:off x="550863" y="1776056"/>
          <a:ext cx="11364912" cy="4849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93043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70D4E309-FF47-4FAB-A370-3D3FDFB25359}"/>
              </a:ext>
            </a:extLst>
          </p:cNvPr>
          <p:cNvSpPr/>
          <p:nvPr/>
        </p:nvSpPr>
        <p:spPr>
          <a:xfrm>
            <a:off x="2079170" y="885360"/>
            <a:ext cx="8033657" cy="1419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3FD4337-5A1A-6D41-8D6F-6DF093AC3FC1}"/>
              </a:ext>
            </a:extLst>
          </p:cNvPr>
          <p:cNvSpPr txBox="1"/>
          <p:nvPr/>
        </p:nvSpPr>
        <p:spPr>
          <a:xfrm>
            <a:off x="1136808" y="594839"/>
            <a:ext cx="998982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VARIACIÓN MENSUAL PARO POR SECTORES</a:t>
            </a:r>
            <a:b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Marzo 2023</a:t>
            </a:r>
          </a:p>
        </p:txBody>
      </p:sp>
      <p:sp>
        <p:nvSpPr>
          <p:cNvPr id="10" name="Flecha: cheurón 9">
            <a:extLst>
              <a:ext uri="{FF2B5EF4-FFF2-40B4-BE49-F238E27FC236}">
                <a16:creationId xmlns:a16="http://schemas.microsoft.com/office/drawing/2014/main" id="{7F6DD732-2395-48B0-B451-2B3435BA92D3}"/>
              </a:ext>
            </a:extLst>
          </p:cNvPr>
          <p:cNvSpPr/>
          <p:nvPr/>
        </p:nvSpPr>
        <p:spPr>
          <a:xfrm>
            <a:off x="4014464" y="1080629"/>
            <a:ext cx="226871" cy="226585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6B655863-98CB-4917-8DFD-59A583DB9C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863" y="232151"/>
            <a:ext cx="1332755" cy="520884"/>
          </a:xfrm>
          <a:prstGeom prst="rect">
            <a:avLst/>
          </a:prstGeom>
        </p:spPr>
      </p:pic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622D68EF-B084-497B-A26D-0EBF2C5E85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612392"/>
              </p:ext>
            </p:extLst>
          </p:nvPr>
        </p:nvGraphicFramePr>
        <p:xfrm>
          <a:off x="2079170" y="1840614"/>
          <a:ext cx="8220076" cy="49411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92703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D1918C10-AA3C-4237-98B0-6B5E689D72C2}"/>
              </a:ext>
            </a:extLst>
          </p:cNvPr>
          <p:cNvSpPr/>
          <p:nvPr/>
        </p:nvSpPr>
        <p:spPr>
          <a:xfrm>
            <a:off x="3203254" y="540432"/>
            <a:ext cx="5379720" cy="1419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2D91E17-1CB9-A541-86CD-0B6ECA5C6C79}"/>
              </a:ext>
            </a:extLst>
          </p:cNvPr>
          <p:cNvSpPr txBox="1"/>
          <p:nvPr/>
        </p:nvSpPr>
        <p:spPr>
          <a:xfrm>
            <a:off x="1086913" y="228948"/>
            <a:ext cx="9989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 REGISTRADO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14E8353-24F4-4907-8373-505454C3C195}"/>
              </a:ext>
            </a:extLst>
          </p:cNvPr>
          <p:cNvSpPr txBox="1"/>
          <p:nvPr/>
        </p:nvSpPr>
        <p:spPr>
          <a:xfrm>
            <a:off x="2973897" y="646796"/>
            <a:ext cx="77590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Variación mensual paro registrado MUJERES. Meses de MARZO.</a:t>
            </a:r>
          </a:p>
        </p:txBody>
      </p:sp>
      <p:sp>
        <p:nvSpPr>
          <p:cNvPr id="9" name="Flecha: cheurón 8">
            <a:extLst>
              <a:ext uri="{FF2B5EF4-FFF2-40B4-BE49-F238E27FC236}">
                <a16:creationId xmlns:a16="http://schemas.microsoft.com/office/drawing/2014/main" id="{36869979-F247-453B-AB9F-8F48E9F93C55}"/>
              </a:ext>
            </a:extLst>
          </p:cNvPr>
          <p:cNvSpPr/>
          <p:nvPr/>
        </p:nvSpPr>
        <p:spPr>
          <a:xfrm>
            <a:off x="2718343" y="737413"/>
            <a:ext cx="303179" cy="236052"/>
          </a:xfrm>
          <a:prstGeom prst="chevron">
            <a:avLst>
              <a:gd name="adj" fmla="val 5807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D10A674-AEA6-4640-82B4-EC641BC65D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863" y="232151"/>
            <a:ext cx="1482174" cy="579282"/>
          </a:xfrm>
          <a:prstGeom prst="rect">
            <a:avLst/>
          </a:prstGeom>
        </p:spPr>
      </p:pic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ABFD5264-37D1-4C31-A249-55EF2C479D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8896008"/>
              </p:ext>
            </p:extLst>
          </p:nvPr>
        </p:nvGraphicFramePr>
        <p:xfrm>
          <a:off x="190500" y="1628420"/>
          <a:ext cx="11772899" cy="4997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12668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D1918C10-AA3C-4237-98B0-6B5E689D72C2}"/>
              </a:ext>
            </a:extLst>
          </p:cNvPr>
          <p:cNvSpPr/>
          <p:nvPr/>
        </p:nvSpPr>
        <p:spPr>
          <a:xfrm>
            <a:off x="3203254" y="540432"/>
            <a:ext cx="5379720" cy="1419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2D91E17-1CB9-A541-86CD-0B6ECA5C6C79}"/>
              </a:ext>
            </a:extLst>
          </p:cNvPr>
          <p:cNvSpPr txBox="1"/>
          <p:nvPr/>
        </p:nvSpPr>
        <p:spPr>
          <a:xfrm>
            <a:off x="1086913" y="228948"/>
            <a:ext cx="9989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 REGISTRADO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14E8353-24F4-4907-8373-505454C3C195}"/>
              </a:ext>
            </a:extLst>
          </p:cNvPr>
          <p:cNvSpPr txBox="1"/>
          <p:nvPr/>
        </p:nvSpPr>
        <p:spPr>
          <a:xfrm>
            <a:off x="2973897" y="646796"/>
            <a:ext cx="77590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Variación mensual paro registrado MUJERES. Meses de MARZO.</a:t>
            </a:r>
          </a:p>
        </p:txBody>
      </p:sp>
      <p:sp>
        <p:nvSpPr>
          <p:cNvPr id="9" name="Flecha: cheurón 8">
            <a:extLst>
              <a:ext uri="{FF2B5EF4-FFF2-40B4-BE49-F238E27FC236}">
                <a16:creationId xmlns:a16="http://schemas.microsoft.com/office/drawing/2014/main" id="{36869979-F247-453B-AB9F-8F48E9F93C55}"/>
              </a:ext>
            </a:extLst>
          </p:cNvPr>
          <p:cNvSpPr/>
          <p:nvPr/>
        </p:nvSpPr>
        <p:spPr>
          <a:xfrm>
            <a:off x="2718343" y="737413"/>
            <a:ext cx="303179" cy="236052"/>
          </a:xfrm>
          <a:prstGeom prst="chevron">
            <a:avLst>
              <a:gd name="adj" fmla="val 5807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D10A674-AEA6-4640-82B4-EC641BC65D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863" y="232151"/>
            <a:ext cx="1482174" cy="579282"/>
          </a:xfrm>
          <a:prstGeom prst="rect">
            <a:avLst/>
          </a:prstGeom>
        </p:spPr>
      </p:pic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D14420DB-B1ED-4C15-81EB-7B4D61D469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6975285"/>
              </p:ext>
            </p:extLst>
          </p:nvPr>
        </p:nvGraphicFramePr>
        <p:xfrm>
          <a:off x="172717" y="1768446"/>
          <a:ext cx="11599862" cy="48333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29936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EF653DB0-7CE1-4BF6-9AE5-EAEA8DC2442A}"/>
              </a:ext>
            </a:extLst>
          </p:cNvPr>
          <p:cNvSpPr/>
          <p:nvPr/>
        </p:nvSpPr>
        <p:spPr>
          <a:xfrm>
            <a:off x="2040499" y="702129"/>
            <a:ext cx="8033657" cy="1419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33D2760-F3B7-284D-BE96-55882B100A41}"/>
              </a:ext>
            </a:extLst>
          </p:cNvPr>
          <p:cNvSpPr txBox="1"/>
          <p:nvPr/>
        </p:nvSpPr>
        <p:spPr>
          <a:xfrm>
            <a:off x="1227380" y="357613"/>
            <a:ext cx="9737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 REGISTRADO. MUJERES</a:t>
            </a:r>
            <a:br>
              <a:rPr lang="es-ES" sz="25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Meses de MARZO</a:t>
            </a:r>
          </a:p>
        </p:txBody>
      </p:sp>
      <p:sp>
        <p:nvSpPr>
          <p:cNvPr id="9" name="Flecha: cheurón 8">
            <a:extLst>
              <a:ext uri="{FF2B5EF4-FFF2-40B4-BE49-F238E27FC236}">
                <a16:creationId xmlns:a16="http://schemas.microsoft.com/office/drawing/2014/main" id="{A9DA4423-628C-4AEB-BA2A-EDF8E9A1FE13}"/>
              </a:ext>
            </a:extLst>
          </p:cNvPr>
          <p:cNvSpPr/>
          <p:nvPr/>
        </p:nvSpPr>
        <p:spPr>
          <a:xfrm>
            <a:off x="4496312" y="914195"/>
            <a:ext cx="173428" cy="173209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934A7C58-EC94-410D-9A01-9C2008C88E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863" y="232151"/>
            <a:ext cx="1482174" cy="579282"/>
          </a:xfrm>
          <a:prstGeom prst="rect">
            <a:avLst/>
          </a:prstGeom>
        </p:spPr>
      </p:pic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B2179649-AC5B-4E52-BD11-C970F37EC4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209043"/>
              </p:ext>
            </p:extLst>
          </p:nvPr>
        </p:nvGraphicFramePr>
        <p:xfrm>
          <a:off x="550863" y="1757181"/>
          <a:ext cx="11168947" cy="4863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64067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D1918C10-AA3C-4237-98B0-6B5E689D72C2}"/>
              </a:ext>
            </a:extLst>
          </p:cNvPr>
          <p:cNvSpPr/>
          <p:nvPr/>
        </p:nvSpPr>
        <p:spPr>
          <a:xfrm>
            <a:off x="3203254" y="540432"/>
            <a:ext cx="5379720" cy="14196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2D91E17-1CB9-A541-86CD-0B6ECA5C6C79}"/>
              </a:ext>
            </a:extLst>
          </p:cNvPr>
          <p:cNvSpPr txBox="1"/>
          <p:nvPr/>
        </p:nvSpPr>
        <p:spPr>
          <a:xfrm>
            <a:off x="1086913" y="228948"/>
            <a:ext cx="9989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PARO REGISTRADO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14E8353-24F4-4907-8373-505454C3C195}"/>
              </a:ext>
            </a:extLst>
          </p:cNvPr>
          <p:cNvSpPr txBox="1"/>
          <p:nvPr/>
        </p:nvSpPr>
        <p:spPr>
          <a:xfrm>
            <a:off x="2248032" y="646796"/>
            <a:ext cx="72463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>
                <a:solidFill>
                  <a:srgbClr val="0054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Variación mensual. MENORES 25 AÑOS. Meses de MARZO.</a:t>
            </a:r>
          </a:p>
        </p:txBody>
      </p:sp>
      <p:sp>
        <p:nvSpPr>
          <p:cNvPr id="9" name="Flecha: cheurón 8">
            <a:extLst>
              <a:ext uri="{FF2B5EF4-FFF2-40B4-BE49-F238E27FC236}">
                <a16:creationId xmlns:a16="http://schemas.microsoft.com/office/drawing/2014/main" id="{36869979-F247-453B-AB9F-8F48E9F93C55}"/>
              </a:ext>
            </a:extLst>
          </p:cNvPr>
          <p:cNvSpPr/>
          <p:nvPr/>
        </p:nvSpPr>
        <p:spPr>
          <a:xfrm>
            <a:off x="1992478" y="737413"/>
            <a:ext cx="303179" cy="236052"/>
          </a:xfrm>
          <a:prstGeom prst="chevron">
            <a:avLst>
              <a:gd name="adj" fmla="val 5807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D10A674-AEA6-4640-82B4-EC641BC65D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863" y="232151"/>
            <a:ext cx="1482174" cy="579282"/>
          </a:xfrm>
          <a:prstGeom prst="rect">
            <a:avLst/>
          </a:prstGeom>
        </p:spPr>
      </p:pic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DA39B72E-DA8C-4FDF-A1F5-AFB54AAE3A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3165537"/>
              </p:ext>
            </p:extLst>
          </p:nvPr>
        </p:nvGraphicFramePr>
        <p:xfrm>
          <a:off x="296863" y="1666467"/>
          <a:ext cx="11657012" cy="4892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380125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369</Words>
  <Application>Microsoft Office PowerPoint</Application>
  <PresentationFormat>Panorámica</PresentationFormat>
  <Paragraphs>81</Paragraphs>
  <Slides>21</Slides>
  <Notes>19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Symbol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Mariña Sánchez Testas</dc:creator>
  <cp:lastModifiedBy>GARCIA SANJUAN, ANTONIO</cp:lastModifiedBy>
  <cp:revision>753</cp:revision>
  <cp:lastPrinted>2023-04-03T14:27:51Z</cp:lastPrinted>
  <dcterms:created xsi:type="dcterms:W3CDTF">2020-07-01T12:40:50Z</dcterms:created>
  <dcterms:modified xsi:type="dcterms:W3CDTF">2023-04-03T16:46:44Z</dcterms:modified>
</cp:coreProperties>
</file>