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8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9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10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11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12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notesSlides/notesSlide13.xml" ContentType="application/vnd.openxmlformats-officedocument.presentationml.notesSlid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notesSlides/notesSlide14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notesSlides/notesSlide15.xml" ContentType="application/vnd.openxmlformats-officedocument.presentationml.notesSlid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notesSlides/notesSlide16.xml" ContentType="application/vnd.openxmlformats-officedocument.presentationml.notesSlid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notesSlides/notesSlide17.xml" ContentType="application/vnd.openxmlformats-officedocument.presentationml.notesSlid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notesSlides/notesSlide18.xml" ContentType="application/vnd.openxmlformats-officedocument.presentationml.notesSlid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4"/>
  </p:notesMasterIdLst>
  <p:sldIdLst>
    <p:sldId id="256" r:id="rId2"/>
    <p:sldId id="296" r:id="rId3"/>
    <p:sldId id="357" r:id="rId4"/>
    <p:sldId id="316" r:id="rId5"/>
    <p:sldId id="358" r:id="rId6"/>
    <p:sldId id="359" r:id="rId7"/>
    <p:sldId id="324" r:id="rId8"/>
    <p:sldId id="365" r:id="rId9"/>
    <p:sldId id="343" r:id="rId10"/>
    <p:sldId id="342" r:id="rId11"/>
    <p:sldId id="348" r:id="rId12"/>
    <p:sldId id="354" r:id="rId13"/>
    <p:sldId id="362" r:id="rId14"/>
    <p:sldId id="287" r:id="rId15"/>
    <p:sldId id="308" r:id="rId16"/>
    <p:sldId id="366" r:id="rId17"/>
    <p:sldId id="367" r:id="rId18"/>
    <p:sldId id="368" r:id="rId19"/>
    <p:sldId id="369" r:id="rId20"/>
    <p:sldId id="337" r:id="rId21"/>
    <p:sldId id="364" r:id="rId22"/>
    <p:sldId id="281" r:id="rId23"/>
  </p:sldIdLst>
  <p:sldSz cx="12192000" cy="6858000"/>
  <p:notesSz cx="6735763" cy="986631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279" userDrawn="1">
          <p15:clr>
            <a:srgbClr val="A4A3A4"/>
          </p15:clr>
        </p15:guide>
        <p15:guide id="2" pos="7378" userDrawn="1">
          <p15:clr>
            <a:srgbClr val="A4A3A4"/>
          </p15:clr>
        </p15:guide>
        <p15:guide id="3" orient="horz" pos="4042" userDrawn="1">
          <p15:clr>
            <a:srgbClr val="A4A3A4"/>
          </p15:clr>
        </p15:guide>
        <p15:guide id="4" orient="horz" pos="1253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RCIA SANJUAN, ANTONIO" initials="GSA" lastIdx="2" clrIdx="0">
    <p:extLst>
      <p:ext uri="{19B8F6BF-5375-455C-9EA6-DF929625EA0E}">
        <p15:presenceInfo xmlns:p15="http://schemas.microsoft.com/office/powerpoint/2012/main" userId="S-1-5-21-3565338061-4242805795-431756137-1962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9E9D"/>
    <a:srgbClr val="ECC2C1"/>
    <a:srgbClr val="D1E9E5"/>
    <a:srgbClr val="7BBBAF"/>
    <a:srgbClr val="3D907B"/>
    <a:srgbClr val="008F7A"/>
    <a:srgbClr val="009193"/>
    <a:srgbClr val="C00000"/>
    <a:srgbClr val="2E75B6"/>
    <a:srgbClr val="0054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4"/>
    <p:restoredTop sz="93731" autoAdjust="0"/>
  </p:normalViewPr>
  <p:slideViewPr>
    <p:cSldViewPr snapToGrid="0" snapToObjects="1" showGuides="1">
      <p:cViewPr varScale="1">
        <p:scale>
          <a:sx n="84" d="100"/>
          <a:sy n="84" d="100"/>
        </p:scale>
        <p:origin x="184" y="648"/>
      </p:cViewPr>
      <p:guideLst>
        <p:guide pos="279"/>
        <p:guide pos="7378"/>
        <p:guide orient="horz" pos="4042"/>
        <p:guide orient="horz" pos="125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9007264D\Documents\Datos%20Diarios\DICIEMBRE%202021\RUEDA%20DE%20PRENSA\GRAFICOS%20RUEDA%20PRENSA%20PARO%20diciembre%20202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9007264D\Documents\Datos%20Diarios\DICIEMBRE%202021\RUEDA%20DE%20PRENSA\GRAFICOS%20RUEDA%20PRENSA%20PARO%20diciembre%202021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9007264D\Documents\Datos%20Diarios\DICIEMBRE%202021\RUEDA%20DE%20PRENSA\GRAFICOS%20RUEDA%20PRENSA%20PARO%20diciembre%202021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9007264D\Documents\Datos%20Diarios\DICIEMBRE%202021\RUEDA%20DE%20PRENSA\GRAFICOS%20RUEDA%20PRENSA%20PARO%20diciembre%202021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9007264D\Documents\Datos%20Diarios\DICIEMBRE%202021\RUEDA%20DE%20PRENSA\GRAFICOS%20RUEDA%20PRENSA%20PARO%20diciembre%202021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9007264D\Documents\Datos%20Diarios\DICIEMBRE%202021\RUEDA%20DE%20PRENSA\GRAFICOS%20RUEDA%20PRENSA%20PARO%20diciembre%202021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facudiazt/Downloads/GRAFICOS%20RUEDA%20PRENSA%20PARO%20diciembre%202021%20(1)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9007264D\Documents\Datos%20Diarios\DICIEMBRE%202021\RUEDA%20DE%20PRENSA\GRAFICOS%20RUEDA%20PRENSA%20PARO%20diciembre%202021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9007264D\Documents\Datos%20Diarios\DICIEMBRE%202021\RUEDA%20DE%20PRENSA\GRAFICOS%20RUEDA%20PRENSA%20PARO%20diciembre%202021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9007264D\Documents\Datos%20Diarios\DICIEMBRE%202021\RUEDA%20DE%20PRENSA\GRAFICOS%20RUEDA%20PRENSA%20PARO%20diciembre%202021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9007264D\Documents\Datos%20Diarios\DICIEMBRE%202021\RUEDA%20DE%20PRENSA\GRAFICOS%20RUEDA%20PRENSA%20PARO%20diciembre%20202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9007264D\Documents\Datos%20Diarios\DICIEMBRE%202021\RUEDA%20DE%20PRENSA\GRAFICOS%20RUEDA%20PRENSA%20PARO%20diciembre%20202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9007264D\Documents\Datos%20Diarios\DICIEMBRE%202021\RUEDA%20DE%20PRENSA\GRAFICOS%20RUEDA%20PRENSA%20PARO%20diciembre%202021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9007264D\Documents\Datos%20Diarios\NOVIEMBRE%202021\RUEDA%20DE%20PRENSA\GRAFICOS%20RUEDA%20PRENSA%20PARO%20noviembre%202021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9007264D\Documents\Datos%20Diarios\DICIEMBRE%202021\RUEDA%20DE%20PRENSA\GRAFICOS%20RUEDA%20PRENSA%20PARO%20diciembre%202021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9007264D\Documents\Datos%20Diarios\DICIEMBRE%202021\RUEDA%20DE%20PRENSA\GRAFICOS%20RUEDA%20PRENSA%20PARO%20diciembre%202021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9007264D\Documents\Datos%20Diarios\DICIEMBRE%202021\RUEDA%20DE%20PRENSA\GRAFICOS%20RUEDA%20PRENSA%20PARO%20diciembre%202021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facudiazt/Downloads/GRAFICOS%20RUEDA%20PRENSA%20PARO%20diciembre%202021%20(1)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64E-4DE3-9A82-97FF881CE305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64E-4DE3-9A82-97FF881CE305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864E-4DE3-9A82-97FF881CE305}"/>
              </c:ext>
            </c:extLst>
          </c:dPt>
          <c:dPt>
            <c:idx val="3"/>
            <c:invertIfNegative val="0"/>
            <c:bubble3D val="0"/>
            <c:spPr>
              <a:solidFill>
                <a:srgbClr val="ECC2C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864E-4DE3-9A82-97FF881CE305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864E-4DE3-9A82-97FF881CE305}"/>
              </c:ext>
            </c:extLst>
          </c:dPt>
          <c:dPt>
            <c:idx val="5"/>
            <c:invertIfNegative val="0"/>
            <c:bubble3D val="0"/>
            <c:spPr>
              <a:solidFill>
                <a:srgbClr val="ECC2C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864E-4DE3-9A82-97FF881CE305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864E-4DE3-9A82-97FF881CE305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5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864E-4DE3-9A82-97FF881CE305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864E-4DE3-9A82-97FF881CE305}"/>
              </c:ext>
            </c:extLst>
          </c:dPt>
          <c:dPt>
            <c:idx val="9"/>
            <c:invertIfNegative val="0"/>
            <c:bubble3D val="0"/>
            <c:spPr>
              <a:solidFill>
                <a:srgbClr val="ECC2C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864E-4DE3-9A82-97FF881CE305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864E-4DE3-9A82-97FF881CE305}"/>
              </c:ext>
            </c:extLst>
          </c:dPt>
          <c:dPt>
            <c:idx val="11"/>
            <c:invertIfNegative val="0"/>
            <c:bubble3D val="0"/>
            <c:spPr>
              <a:solidFill>
                <a:srgbClr val="E29E9D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864E-4DE3-9A82-97FF881CE305}"/>
              </c:ext>
            </c:extLst>
          </c:dPt>
          <c:dPt>
            <c:idx val="12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864E-4DE3-9A82-97FF881CE305}"/>
              </c:ext>
            </c:extLst>
          </c:dPt>
          <c:dPt>
            <c:idx val="13"/>
            <c:invertIfNegative val="0"/>
            <c:bubble3D val="0"/>
            <c:spPr>
              <a:solidFill>
                <a:srgbClr val="E29E9D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864E-4DE3-9A82-97FF881CE305}"/>
              </c:ext>
            </c:extLst>
          </c:dPt>
          <c:dPt>
            <c:idx val="14"/>
            <c:invertIfNegative val="0"/>
            <c:bubble3D val="0"/>
            <c:spPr>
              <a:solidFill>
                <a:srgbClr val="E29E9D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864E-4DE3-9A82-97FF881CE305}"/>
              </c:ext>
            </c:extLst>
          </c:dPt>
          <c:dPt>
            <c:idx val="15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864E-4DE3-9A82-97FF881CE305}"/>
              </c:ext>
            </c:extLst>
          </c:dPt>
          <c:dPt>
            <c:idx val="16"/>
            <c:invertIfNegative val="0"/>
            <c:bubble3D val="0"/>
            <c:spPr>
              <a:solidFill>
                <a:srgbClr val="E29E9D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1-864E-4DE3-9A82-97FF881CE305}"/>
              </c:ext>
            </c:extLst>
          </c:dPt>
          <c:dPt>
            <c:idx val="17"/>
            <c:invertIfNegative val="0"/>
            <c:bubble3D val="0"/>
            <c:spPr>
              <a:solidFill>
                <a:srgbClr val="E29E9D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3-864E-4DE3-9A82-97FF881CE305}"/>
              </c:ext>
            </c:extLst>
          </c:dPt>
          <c:dPt>
            <c:idx val="18"/>
            <c:invertIfNegative val="0"/>
            <c:bubble3D val="0"/>
            <c:spPr>
              <a:solidFill>
                <a:srgbClr val="ECC2C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5-864E-4DE3-9A82-97FF881CE305}"/>
              </c:ext>
            </c:extLst>
          </c:dPt>
          <c:dPt>
            <c:idx val="19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7-864E-4DE3-9A82-97FF881CE305}"/>
              </c:ext>
            </c:extLst>
          </c:dPt>
          <c:dPt>
            <c:idx val="2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9-864E-4DE3-9A82-97FF881CE305}"/>
              </c:ext>
            </c:extLst>
          </c:dPt>
          <c:dLbls>
            <c:dLbl>
              <c:idx val="19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1" i="0" u="none" strike="noStrike" kern="1200" baseline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fld id="{2F69223F-0BDC-47F8-8076-52131965ADA7}" type="VALUE">
                      <a:rPr lang="en-US" sz="1400" b="0">
                        <a:solidFill>
                          <a:schemeClr val="accent5">
                            <a:lumMod val="50000"/>
                          </a:schemeClr>
                        </a:solidFill>
                      </a:rPr>
                      <a:pPr>
                        <a:defRPr sz="1400" b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t>[VALOR]</a:t>
                    </a:fld>
                    <a:endParaRPr lang="en-US"/>
                  </a:p>
                </c:rich>
              </c:tx>
              <c:numFmt formatCode="#,##0" sourceLinked="0"/>
              <c:spPr>
                <a:noFill/>
                <a:ln>
                  <a:noFill/>
                </a:ln>
                <a:effectLst>
                  <a:softEdge rad="774700"/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5">
                          <a:lumMod val="50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E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7-864E-4DE3-9A82-97FF881CE305}"/>
                </c:ext>
              </c:extLst>
            </c:dLbl>
            <c:dLbl>
              <c:idx val="20"/>
              <c:tx>
                <c:rich>
                  <a:bodyPr/>
                  <a:lstStyle/>
                  <a:p>
                    <a:fld id="{6E4AADCF-7631-47AC-944D-FF4DDC393A77}" type="VALUE">
                      <a:rPr lang="en-US" sz="1400" b="0">
                        <a:solidFill>
                          <a:schemeClr val="accent5">
                            <a:lumMod val="50000"/>
                          </a:schemeClr>
                        </a:solidFill>
                      </a:rPr>
                      <a:pPr/>
                      <a:t>[VALOR]</a:t>
                    </a:fld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9-864E-4DE3-9A82-97FF881CE305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accent5">
                        <a:lumMod val="50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'PR-DIC'!$B$11:$B$31</c:f>
              <c:numCache>
                <c:formatCode>General</c:formatCode>
                <c:ptCount val="2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</c:numCache>
            </c:numRef>
          </c:cat>
          <c:val>
            <c:numRef>
              <c:f>'PR-DIC'!$D$11:$D$31</c:f>
              <c:numCache>
                <c:formatCode>#,##0_ ;[Red]\-#,##0\ </c:formatCode>
                <c:ptCount val="21"/>
                <c:pt idx="0">
                  <c:v>2858</c:v>
                </c:pt>
                <c:pt idx="1">
                  <c:v>9874</c:v>
                </c:pt>
                <c:pt idx="2">
                  <c:v>38042</c:v>
                </c:pt>
                <c:pt idx="3">
                  <c:v>-8374</c:v>
                </c:pt>
                <c:pt idx="4">
                  <c:v>7357</c:v>
                </c:pt>
                <c:pt idx="5">
                  <c:v>-291</c:v>
                </c:pt>
                <c:pt idx="6">
                  <c:v>35074</c:v>
                </c:pt>
                <c:pt idx="7">
                  <c:v>139694</c:v>
                </c:pt>
                <c:pt idx="8">
                  <c:v>54657</c:v>
                </c:pt>
                <c:pt idx="9">
                  <c:v>-10221</c:v>
                </c:pt>
                <c:pt idx="10">
                  <c:v>1897</c:v>
                </c:pt>
                <c:pt idx="11">
                  <c:v>-59094</c:v>
                </c:pt>
                <c:pt idx="12">
                  <c:v>-107570</c:v>
                </c:pt>
                <c:pt idx="13">
                  <c:v>-64405</c:v>
                </c:pt>
                <c:pt idx="14">
                  <c:v>-55790</c:v>
                </c:pt>
                <c:pt idx="15">
                  <c:v>-86849</c:v>
                </c:pt>
                <c:pt idx="16">
                  <c:v>-61500</c:v>
                </c:pt>
                <c:pt idx="17">
                  <c:v>-50570</c:v>
                </c:pt>
                <c:pt idx="18">
                  <c:v>-34579</c:v>
                </c:pt>
                <c:pt idx="19">
                  <c:v>36825</c:v>
                </c:pt>
                <c:pt idx="20">
                  <c:v>-76782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A-864E-4DE3-9A82-97FF881CE305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379805984"/>
        <c:axId val="379797128"/>
      </c:barChart>
      <c:catAx>
        <c:axId val="379805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379797128"/>
        <c:crosses val="autoZero"/>
        <c:auto val="1"/>
        <c:lblAlgn val="ctr"/>
        <c:lblOffset val="100"/>
        <c:noMultiLvlLbl val="0"/>
      </c:catAx>
      <c:valAx>
        <c:axId val="37979712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bg1">
                  <a:lumMod val="85000"/>
                  <a:alpha val="20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crossAx val="3798059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030385856247856"/>
          <c:y val="2.4270893581136939E-2"/>
          <c:w val="0.70375554679131991"/>
          <c:h val="0.95754772238301911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ECC2C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5F4-4615-BBB5-5936BE3B7190}"/>
              </c:ext>
            </c:extLst>
          </c:dPt>
          <c:dPt>
            <c:idx val="1"/>
            <c:invertIfNegative val="0"/>
            <c:bubble3D val="0"/>
            <c:spPr>
              <a:solidFill>
                <a:srgbClr val="E29E9D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5F4-4615-BBB5-5936BE3B7190}"/>
              </c:ext>
            </c:extLst>
          </c:dPt>
          <c:dPt>
            <c:idx val="2"/>
            <c:invertIfNegative val="0"/>
            <c:bubble3D val="0"/>
            <c:spPr>
              <a:solidFill>
                <a:srgbClr val="E29E9D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75F4-4615-BBB5-5936BE3B7190}"/>
              </c:ext>
            </c:extLst>
          </c:dPt>
          <c:dPt>
            <c:idx val="3"/>
            <c:invertIfNegative val="0"/>
            <c:bubble3D val="0"/>
            <c:spPr>
              <a:solidFill>
                <a:srgbClr val="E29E9D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75F4-4615-BBB5-5936BE3B7190}"/>
              </c:ext>
            </c:extLst>
          </c:dPt>
          <c:dPt>
            <c:idx val="4"/>
            <c:invertIfNegative val="0"/>
            <c:bubble3D val="0"/>
            <c:spPr>
              <a:solidFill>
                <a:srgbClr val="E29E9D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75F4-4615-BBB5-5936BE3B7190}"/>
              </c:ext>
            </c:extLst>
          </c:dPt>
          <c:dPt>
            <c:idx val="5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75F4-4615-BBB5-5936BE3B7190}"/>
              </c:ext>
            </c:extLst>
          </c:dPt>
          <c:dPt>
            <c:idx val="6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75F4-4615-BBB5-5936BE3B7190}"/>
              </c:ext>
            </c:extLst>
          </c:dPt>
          <c:dPt>
            <c:idx val="7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75F4-4615-BBB5-5936BE3B7190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75F4-4615-BBB5-5936BE3B7190}"/>
              </c:ext>
            </c:extLst>
          </c:dPt>
          <c:dPt>
            <c:idx val="9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75F4-4615-BBB5-5936BE3B7190}"/>
              </c:ext>
            </c:extLst>
          </c:dPt>
          <c:dPt>
            <c:idx val="1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75F4-4615-BBB5-5936BE3B7190}"/>
              </c:ext>
            </c:extLst>
          </c:dPt>
          <c:dPt>
            <c:idx val="1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75F4-4615-BBB5-5936BE3B7190}"/>
              </c:ext>
            </c:extLst>
          </c:dPt>
          <c:dPt>
            <c:idx val="12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75F4-4615-BBB5-5936BE3B7190}"/>
              </c:ext>
            </c:extLst>
          </c:dPt>
          <c:dPt>
            <c:idx val="1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75F4-4615-BBB5-5936BE3B7190}"/>
              </c:ext>
            </c:extLst>
          </c:dPt>
          <c:dPt>
            <c:idx val="14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75F4-4615-BBB5-5936BE3B7190}"/>
              </c:ext>
            </c:extLst>
          </c:dPt>
          <c:dPt>
            <c:idx val="15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75F4-4615-BBB5-5936BE3B7190}"/>
              </c:ext>
            </c:extLst>
          </c:dPt>
          <c:dPt>
            <c:idx val="16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1-75F4-4615-BBB5-5936BE3B7190}"/>
              </c:ext>
            </c:extLst>
          </c:dPt>
          <c:dPt>
            <c:idx val="17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3-75F4-4615-BBB5-5936BE3B7190}"/>
              </c:ext>
            </c:extLst>
          </c:dPt>
          <c:dPt>
            <c:idx val="18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5-75F4-4615-BBB5-5936BE3B7190}"/>
              </c:ext>
            </c:extLst>
          </c:dPt>
          <c:dPt>
            <c:idx val="19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7-75F4-4615-BBB5-5936BE3B7190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0E432F58-DD45-8944-8600-86C6DA634557}" type="VALUE">
                      <a:rPr lang="en-US">
                        <a:solidFill>
                          <a:srgbClr val="C00000"/>
                        </a:solidFill>
                      </a:rPr>
                      <a:pPr/>
                      <a:t>[VALOR]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75F4-4615-BBB5-5936BE3B719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C4D7B2F0-FE08-F545-B334-E274FFCDA690}" type="VALUE">
                      <a:rPr lang="en-US">
                        <a:solidFill>
                          <a:srgbClr val="C00000"/>
                        </a:solidFill>
                      </a:rPr>
                      <a:pPr/>
                      <a:t>[VALOR]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75F4-4615-BBB5-5936BE3B7190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7F667CDD-9861-B244-9D76-D01279DB80E8}" type="VALUE">
                      <a:rPr lang="en-US">
                        <a:solidFill>
                          <a:srgbClr val="C00000"/>
                        </a:solidFill>
                      </a:rPr>
                      <a:pPr/>
                      <a:t>[VALOR]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75F4-4615-BBB5-5936BE3B7190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52C33AE6-E69E-A047-B2D1-F80CC4EEDD37}" type="VALUE">
                      <a:rPr lang="en-US">
                        <a:solidFill>
                          <a:srgbClr val="C00000"/>
                        </a:solidFill>
                      </a:rPr>
                      <a:pPr/>
                      <a:t>[VALOR]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75F4-4615-BBB5-5936BE3B7190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57DC3F0C-1A38-7D47-A234-A01ADB159C3C}" type="VALUE">
                      <a:rPr lang="en-US">
                        <a:solidFill>
                          <a:srgbClr val="C00000"/>
                        </a:solidFill>
                      </a:rPr>
                      <a:pPr/>
                      <a:t>[VALOR]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75F4-4615-BBB5-5936BE3B7190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8BA9EFF3-09B0-D743-AA50-B6F472556D74}" type="VALUE">
                      <a:rPr lang="en-US">
                        <a:solidFill>
                          <a:srgbClr val="C00000"/>
                        </a:solidFill>
                      </a:rPr>
                      <a:pPr/>
                      <a:t>[VALOR]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75F4-4615-BBB5-5936BE3B7190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5EA00D6F-737B-DE4B-A389-CB901531534E}" type="VALUE">
                      <a:rPr lang="en-US">
                        <a:solidFill>
                          <a:srgbClr val="C00000"/>
                        </a:solidFill>
                      </a:rPr>
                      <a:pPr/>
                      <a:t>[VALOR]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75F4-4615-BBB5-5936BE3B7190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459CF94F-1205-F941-84C0-FFD0A75D96CE}" type="VALUE">
                      <a:rPr lang="en-US">
                        <a:solidFill>
                          <a:srgbClr val="C00000"/>
                        </a:solidFill>
                      </a:rPr>
                      <a:pPr/>
                      <a:t>[VALOR]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75F4-4615-BBB5-5936BE3B7190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fld id="{ED1435B9-4B42-6345-BFCC-EE6A82943F34}" type="VALUE">
                      <a:rPr lang="en-US">
                        <a:solidFill>
                          <a:srgbClr val="C00000"/>
                        </a:solidFill>
                      </a:rPr>
                      <a:pPr/>
                      <a:t>[VALOR]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75F4-4615-BBB5-5936BE3B7190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fld id="{DE6B571D-5EE5-B347-9B1E-4453E42E1DBD}" type="VALUE">
                      <a:rPr lang="en-US">
                        <a:solidFill>
                          <a:srgbClr val="C00000"/>
                        </a:solidFill>
                      </a:rPr>
                      <a:pPr/>
                      <a:t>[VALOR]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75F4-4615-BBB5-5936BE3B7190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fld id="{804B320B-EC23-6945-844C-6BDC5BBDD720}" type="VALUE">
                      <a:rPr lang="en-US">
                        <a:solidFill>
                          <a:srgbClr val="C00000"/>
                        </a:solidFill>
                      </a:rPr>
                      <a:pPr/>
                      <a:t>[VALOR]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5-75F4-4615-BBB5-5936BE3B7190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fld id="{024214D0-9F26-0146-B0BD-02E7D84E6C1E}" type="VALUE">
                      <a:rPr lang="en-US">
                        <a:solidFill>
                          <a:srgbClr val="C00000"/>
                        </a:solidFill>
                      </a:rPr>
                      <a:pPr/>
                      <a:t>[VALOR]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7-75F4-4615-BBB5-5936BE3B7190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fld id="{CDE0037B-AD25-F34F-A270-21DFD3B3872D}" type="VALUE">
                      <a:rPr lang="en-US">
                        <a:solidFill>
                          <a:srgbClr val="C00000"/>
                        </a:solidFill>
                      </a:rPr>
                      <a:pPr/>
                      <a:t>[VALOR]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9-75F4-4615-BBB5-5936BE3B7190}"/>
                </c:ext>
              </c:extLst>
            </c:dLbl>
            <c:dLbl>
              <c:idx val="13"/>
              <c:tx>
                <c:rich>
                  <a:bodyPr/>
                  <a:lstStyle/>
                  <a:p>
                    <a:fld id="{B50A7FD6-225A-5342-8962-926356EF9D07}" type="VALUE">
                      <a:rPr lang="en-US">
                        <a:solidFill>
                          <a:srgbClr val="C00000"/>
                        </a:solidFill>
                      </a:rPr>
                      <a:pPr/>
                      <a:t>[VALOR]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B-75F4-4615-BBB5-5936BE3B7190}"/>
                </c:ext>
              </c:extLst>
            </c:dLbl>
            <c:dLbl>
              <c:idx val="14"/>
              <c:tx>
                <c:rich>
                  <a:bodyPr/>
                  <a:lstStyle/>
                  <a:p>
                    <a:fld id="{EBFE6D83-929E-1641-B34D-F94606BE147B}" type="VALUE">
                      <a:rPr lang="en-US">
                        <a:solidFill>
                          <a:srgbClr val="C00000"/>
                        </a:solidFill>
                      </a:rPr>
                      <a:pPr/>
                      <a:t>[VALOR]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D-75F4-4615-BBB5-5936BE3B7190}"/>
                </c:ext>
              </c:extLst>
            </c:dLbl>
            <c:dLbl>
              <c:idx val="15"/>
              <c:tx>
                <c:rich>
                  <a:bodyPr/>
                  <a:lstStyle/>
                  <a:p>
                    <a:fld id="{6CC89D10-1E53-FD46-B558-BA02755CA998}" type="VALUE">
                      <a:rPr lang="en-US">
                        <a:solidFill>
                          <a:srgbClr val="C00000"/>
                        </a:solidFill>
                      </a:rPr>
                      <a:pPr/>
                      <a:t>[VALOR]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F-75F4-4615-BBB5-5936BE3B7190}"/>
                </c:ext>
              </c:extLst>
            </c:dLbl>
            <c:dLbl>
              <c:idx val="16"/>
              <c:tx>
                <c:rich>
                  <a:bodyPr/>
                  <a:lstStyle/>
                  <a:p>
                    <a:fld id="{93780368-D7B6-984C-8DCD-0B9528BC6C57}" type="VALUE">
                      <a:rPr lang="en-US">
                        <a:solidFill>
                          <a:srgbClr val="C00000"/>
                        </a:solidFill>
                      </a:rPr>
                      <a:pPr/>
                      <a:t>[VALOR]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1-75F4-4615-BBB5-5936BE3B7190}"/>
                </c:ext>
              </c:extLst>
            </c:dLbl>
            <c:dLbl>
              <c:idx val="17"/>
              <c:tx>
                <c:rich>
                  <a:bodyPr/>
                  <a:lstStyle/>
                  <a:p>
                    <a:fld id="{1BF6E869-1A75-0A4F-9C27-E547A74D2A1A}" type="VALUE">
                      <a:rPr lang="en-US">
                        <a:solidFill>
                          <a:srgbClr val="C00000"/>
                        </a:solidFill>
                      </a:rPr>
                      <a:pPr/>
                      <a:t>[VALOR]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3-75F4-4615-BBB5-5936BE3B7190}"/>
                </c:ext>
              </c:extLst>
            </c:dLbl>
            <c:dLbl>
              <c:idx val="18"/>
              <c:tx>
                <c:rich>
                  <a:bodyPr/>
                  <a:lstStyle/>
                  <a:p>
                    <a:fld id="{BBD5FCC6-8D30-BA42-ADAC-9439462EF2E1}" type="VALUE">
                      <a:rPr lang="en-US">
                        <a:solidFill>
                          <a:srgbClr val="C00000"/>
                        </a:solidFill>
                      </a:rPr>
                      <a:pPr/>
                      <a:t>[VALOR]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5-75F4-4615-BBB5-5936BE3B7190}"/>
                </c:ext>
              </c:extLst>
            </c:dLbl>
            <c:dLbl>
              <c:idx val="19"/>
              <c:tx>
                <c:rich>
                  <a:bodyPr/>
                  <a:lstStyle/>
                  <a:p>
                    <a:fld id="{A7A3F6CB-68C9-4D49-83AA-3BDEF1A64690}" type="VALUE">
                      <a:rPr lang="en-US">
                        <a:solidFill>
                          <a:srgbClr val="C00000"/>
                        </a:solidFill>
                      </a:rPr>
                      <a:pPr/>
                      <a:t>[VALOR]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7-75F4-4615-BBB5-5936BE3B71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rgbClr val="C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'CCAA (anual)'!$B$4:$B$23</c:f>
              <c:strCache>
                <c:ptCount val="20"/>
                <c:pt idx="0">
                  <c:v>PAIS VASCO</c:v>
                </c:pt>
                <c:pt idx="1">
                  <c:v>CANTABRIA</c:v>
                </c:pt>
                <c:pt idx="2">
                  <c:v>COM. VALENCIANA</c:v>
                </c:pt>
                <c:pt idx="3">
                  <c:v>MADRID</c:v>
                </c:pt>
                <c:pt idx="4">
                  <c:v>MELILLA</c:v>
                </c:pt>
                <c:pt idx="5">
                  <c:v>EXTREMADURA</c:v>
                </c:pt>
                <c:pt idx="6">
                  <c:v>ANDALUCIA</c:v>
                </c:pt>
                <c:pt idx="7">
                  <c:v>GALICIA</c:v>
                </c:pt>
                <c:pt idx="8">
                  <c:v>TOTAL NACIONAL</c:v>
                </c:pt>
                <c:pt idx="9">
                  <c:v>ASTURIAS</c:v>
                </c:pt>
                <c:pt idx="10">
                  <c:v>NAVARRA</c:v>
                </c:pt>
                <c:pt idx="11">
                  <c:v>CASTILLA-LA MANCHA</c:v>
                </c:pt>
                <c:pt idx="12">
                  <c:v>LA RIOJA</c:v>
                </c:pt>
                <c:pt idx="13">
                  <c:v>CEUTA</c:v>
                </c:pt>
                <c:pt idx="14">
                  <c:v>CASTILLA Y LEON</c:v>
                </c:pt>
                <c:pt idx="15">
                  <c:v>MURCIA</c:v>
                </c:pt>
                <c:pt idx="16">
                  <c:v>CANARIAS</c:v>
                </c:pt>
                <c:pt idx="17">
                  <c:v>CATALUÑA</c:v>
                </c:pt>
                <c:pt idx="18">
                  <c:v>ARAGON</c:v>
                </c:pt>
                <c:pt idx="19">
                  <c:v>BALEARES</c:v>
                </c:pt>
              </c:strCache>
            </c:strRef>
          </c:cat>
          <c:val>
            <c:numRef>
              <c:f>'CCAA (anual)'!$D$4:$D$23</c:f>
              <c:numCache>
                <c:formatCode>0.0_ ;[Red]\-0.0\ </c:formatCode>
                <c:ptCount val="20"/>
                <c:pt idx="0">
                  <c:v>-11.138192510058806</c:v>
                </c:pt>
                <c:pt idx="1">
                  <c:v>-13.640948649980061</c:v>
                </c:pt>
                <c:pt idx="2">
                  <c:v>-15.128363883107419</c:v>
                </c:pt>
                <c:pt idx="3">
                  <c:v>-15.446596195285261</c:v>
                </c:pt>
                <c:pt idx="4">
                  <c:v>-15.972079655101624</c:v>
                </c:pt>
                <c:pt idx="5">
                  <c:v>-18.171975257146407</c:v>
                </c:pt>
                <c:pt idx="6">
                  <c:v>-18.959045301551313</c:v>
                </c:pt>
                <c:pt idx="7">
                  <c:v>-19.517688449102522</c:v>
                </c:pt>
                <c:pt idx="8">
                  <c:v>-20.118426896994627</c:v>
                </c:pt>
                <c:pt idx="9">
                  <c:v>-21.04544900694529</c:v>
                </c:pt>
                <c:pt idx="10">
                  <c:v>-21.190048477988039</c:v>
                </c:pt>
                <c:pt idx="11">
                  <c:v>-21.369710049228821</c:v>
                </c:pt>
                <c:pt idx="12">
                  <c:v>-21.520698980653215</c:v>
                </c:pt>
                <c:pt idx="13">
                  <c:v>-21.775025799793603</c:v>
                </c:pt>
                <c:pt idx="14">
                  <c:v>-23.672542766706577</c:v>
                </c:pt>
                <c:pt idx="15">
                  <c:v>-23.834914251337118</c:v>
                </c:pt>
                <c:pt idx="16">
                  <c:v>-24.724889306220007</c:v>
                </c:pt>
                <c:pt idx="17">
                  <c:v>-25.8139390005446</c:v>
                </c:pt>
                <c:pt idx="18">
                  <c:v>-25.860498998360953</c:v>
                </c:pt>
                <c:pt idx="19">
                  <c:v>-33.632127485504924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8-75F4-4615-BBB5-5936BE3B71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05182208"/>
        <c:axId val="305179464"/>
      </c:barChart>
      <c:catAx>
        <c:axId val="3051822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12700" cap="flat" cmpd="sng" algn="ctr">
            <a:solidFill>
              <a:schemeClr val="accent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305179464"/>
        <c:crosses val="autoZero"/>
        <c:auto val="1"/>
        <c:lblAlgn val="ctr"/>
        <c:lblOffset val="100"/>
        <c:noMultiLvlLbl val="0"/>
      </c:catAx>
      <c:valAx>
        <c:axId val="305179464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accent5">
                  <a:lumMod val="50000"/>
                  <a:alpha val="12000"/>
                </a:schemeClr>
              </a:solidFill>
              <a:round/>
            </a:ln>
            <a:effectLst/>
          </c:spPr>
        </c:majorGridlines>
        <c:numFmt formatCode="0.0_ ;[Red]\-0.0\ " sourceLinked="1"/>
        <c:majorTickMark val="none"/>
        <c:minorTickMark val="none"/>
        <c:tickLblPos val="nextTo"/>
        <c:crossAx val="3051822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C92A-BC4F-A630-B53D4A34C7F8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C92A-BC4F-A630-B53D4A34C7F8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C92A-BC4F-A630-B53D4A34C7F8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C92A-BC4F-A630-B53D4A34C7F8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92A-BC4F-A630-B53D4A34C7F8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C92A-BC4F-A630-B53D4A34C7F8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C92A-BC4F-A630-B53D4A34C7F8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5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C92A-BC4F-A630-B53D4A34C7F8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C92A-BC4F-A630-B53D4A34C7F8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A93-4904-9F36-E814C3B20C77}"/>
              </c:ext>
            </c:extLst>
          </c:dPt>
          <c:dPt>
            <c:idx val="2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7A93-4904-9F36-E814C3B20C77}"/>
              </c:ext>
            </c:extLst>
          </c:dPt>
          <c:dLbls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accent5">
                          <a:lumMod val="50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7A93-4904-9F36-E814C3B20C7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accent5">
                        <a:lumMod val="50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'contratos (DICIEMBRE)'!$A$17:$A$26</c:f>
              <c:numCache>
                <c:formatCode>General</c:formatCode>
                <c:ptCount val="10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</c:numCache>
            </c:numRef>
          </c:cat>
          <c:val>
            <c:numRef>
              <c:f>'contratos (DICIEMBRE)'!$B$17:$B$26</c:f>
              <c:numCache>
                <c:formatCode>#,##0</c:formatCode>
                <c:ptCount val="10"/>
                <c:pt idx="0">
                  <c:v>1058501</c:v>
                </c:pt>
                <c:pt idx="1">
                  <c:v>1290853</c:v>
                </c:pt>
                <c:pt idx="2">
                  <c:v>1384062</c:v>
                </c:pt>
                <c:pt idx="3">
                  <c:v>1594915</c:v>
                </c:pt>
                <c:pt idx="4">
                  <c:v>1699018</c:v>
                </c:pt>
                <c:pt idx="5">
                  <c:v>1652016</c:v>
                </c:pt>
                <c:pt idx="6">
                  <c:v>1709631</c:v>
                </c:pt>
                <c:pt idx="7">
                  <c:v>1740332</c:v>
                </c:pt>
                <c:pt idx="8">
                  <c:v>1355147</c:v>
                </c:pt>
                <c:pt idx="9">
                  <c:v>1681550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A93-4904-9F36-E814C3B20C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550545832"/>
        <c:axId val="550543536"/>
      </c:barChart>
      <c:catAx>
        <c:axId val="550545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550543536"/>
        <c:crosses val="autoZero"/>
        <c:auto val="1"/>
        <c:lblAlgn val="ctr"/>
        <c:lblOffset val="100"/>
        <c:noMultiLvlLbl val="1"/>
      </c:catAx>
      <c:valAx>
        <c:axId val="550543536"/>
        <c:scaling>
          <c:orientation val="minMax"/>
          <c:min val="300000"/>
        </c:scaling>
        <c:delete val="1"/>
        <c:axPos val="l"/>
        <c:majorGridlines>
          <c:spPr>
            <a:ln w="9525" cap="flat" cmpd="sng" algn="ctr">
              <a:solidFill>
                <a:schemeClr val="bg1">
                  <a:lumMod val="75000"/>
                  <a:alpha val="12000"/>
                </a:schemeClr>
              </a:solidFill>
              <a:round/>
            </a:ln>
            <a:effectLst/>
          </c:spPr>
        </c:majorGridlines>
        <c:numFmt formatCode="#,##0" sourceLinked="0"/>
        <c:majorTickMark val="out"/>
        <c:minorTickMark val="none"/>
        <c:tickLblPos val="nextTo"/>
        <c:crossAx val="5505458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s-E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2446464388901318E-2"/>
          <c:y val="0.16692832580522579"/>
          <c:w val="0.97510707122219742"/>
          <c:h val="0.76118002170916765"/>
        </c:manualLayout>
      </c:layout>
      <c:barChart>
        <c:barDir val="col"/>
        <c:grouping val="clustered"/>
        <c:varyColors val="1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682-49AB-8FE3-15CEC492B157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6682-49AB-8FE3-15CEC492B157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6682-49AB-8FE3-15CEC492B157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6682-49AB-8FE3-15CEC492B157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6682-49AB-8FE3-15CEC492B157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6682-49AB-8FE3-15CEC492B157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6682-49AB-8FE3-15CEC492B157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6682-49AB-8FE3-15CEC492B157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6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6682-49AB-8FE3-15CEC492B157}"/>
              </c:ext>
            </c:extLst>
          </c:dPt>
          <c:dPt>
            <c:idx val="9"/>
            <c:invertIfNegative val="0"/>
            <c:bubble3D val="0"/>
            <c:spPr>
              <a:gradFill rotWithShape="1">
                <a:gsLst>
                  <a:gs pos="0">
                    <a:schemeClr val="accent4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6682-49AB-8FE3-15CEC492B157}"/>
              </c:ext>
            </c:extLst>
          </c:dPt>
          <c:dPt>
            <c:idx val="10"/>
            <c:invertIfNegative val="0"/>
            <c:bubble3D val="0"/>
            <c:spPr>
              <a:gradFill rotWithShape="1">
                <a:gsLst>
                  <a:gs pos="0">
                    <a:schemeClr val="accent5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6682-49AB-8FE3-15CEC492B157}"/>
              </c:ext>
            </c:extLst>
          </c:dPt>
          <c:dPt>
            <c:idx val="11"/>
            <c:invertIfNegative val="0"/>
            <c:bubble3D val="0"/>
            <c:spPr>
              <a:gradFill rotWithShape="1">
                <a:gsLst>
                  <a:gs pos="0">
                    <a:schemeClr val="accent6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6682-49AB-8FE3-15CEC492B157}"/>
              </c:ext>
            </c:extLst>
          </c:dPt>
          <c:dPt>
            <c:idx val="12"/>
            <c:invertIfNegative val="0"/>
            <c:bubble3D val="0"/>
            <c:spPr>
              <a:gradFill rotWithShape="1">
                <a:gsLst>
                  <a:gs pos="0">
                    <a:schemeClr val="accent1">
                      <a:lumMod val="80000"/>
                      <a:lumOff val="2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lumMod val="80000"/>
                      <a:lumOff val="2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80000"/>
                      <a:lumOff val="2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6682-49AB-8FE3-15CEC492B157}"/>
              </c:ext>
            </c:extLst>
          </c:dPt>
          <c:dPt>
            <c:idx val="13"/>
            <c:invertIfNegative val="0"/>
            <c:bubble3D val="0"/>
            <c:spPr>
              <a:gradFill rotWithShape="1">
                <a:gsLst>
                  <a:gs pos="0">
                    <a:schemeClr val="accent2">
                      <a:lumMod val="80000"/>
                      <a:lumOff val="2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lumMod val="80000"/>
                      <a:lumOff val="2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80000"/>
                      <a:lumOff val="2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6682-49AB-8FE3-15CEC492B157}"/>
              </c:ext>
            </c:extLst>
          </c:dPt>
          <c:dPt>
            <c:idx val="14"/>
            <c:invertIfNegative val="0"/>
            <c:bubble3D val="0"/>
            <c:spPr>
              <a:gradFill rotWithShape="1">
                <a:gsLst>
                  <a:gs pos="0">
                    <a:schemeClr val="accent3">
                      <a:lumMod val="80000"/>
                      <a:lumOff val="2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lumMod val="80000"/>
                      <a:lumOff val="2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80000"/>
                      <a:lumOff val="2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6682-49AB-8FE3-15CEC492B157}"/>
              </c:ext>
            </c:extLst>
          </c:dPt>
          <c:dPt>
            <c:idx val="15"/>
            <c:invertIfNegative val="0"/>
            <c:bubble3D val="0"/>
            <c:spPr>
              <a:gradFill rotWithShape="1">
                <a:gsLst>
                  <a:gs pos="0">
                    <a:schemeClr val="accent4">
                      <a:lumMod val="80000"/>
                      <a:lumOff val="2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lumMod val="80000"/>
                      <a:lumOff val="2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80000"/>
                      <a:lumOff val="2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6682-49AB-8FE3-15CEC492B157}"/>
              </c:ext>
            </c:extLst>
          </c:dPt>
          <c:dPt>
            <c:idx val="16"/>
            <c:invertIfNegative val="0"/>
            <c:bubble3D val="0"/>
            <c:spPr>
              <a:gradFill rotWithShape="1">
                <a:gsLst>
                  <a:gs pos="0">
                    <a:schemeClr val="accent5">
                      <a:lumMod val="80000"/>
                      <a:lumOff val="2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lumMod val="80000"/>
                      <a:lumOff val="2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80000"/>
                      <a:lumOff val="2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1-6682-49AB-8FE3-15CEC492B157}"/>
              </c:ext>
            </c:extLst>
          </c:dPt>
          <c:dPt>
            <c:idx val="17"/>
            <c:invertIfNegative val="0"/>
            <c:bubble3D val="0"/>
            <c:spPr>
              <a:gradFill rotWithShape="1">
                <a:gsLst>
                  <a:gs pos="0">
                    <a:schemeClr val="accent6">
                      <a:lumMod val="80000"/>
                      <a:lumOff val="2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lumMod val="80000"/>
                      <a:lumOff val="2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80000"/>
                      <a:lumOff val="2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3-6682-49AB-8FE3-15CEC492B157}"/>
              </c:ext>
            </c:extLst>
          </c:dPt>
          <c:dPt>
            <c:idx val="18"/>
            <c:invertIfNegative val="0"/>
            <c:bubble3D val="0"/>
            <c:spPr>
              <a:gradFill rotWithShape="1">
                <a:gsLst>
                  <a:gs pos="0">
                    <a:schemeClr val="accent1">
                      <a:lumMod val="8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lumMod val="8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8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5-6682-49AB-8FE3-15CEC492B157}"/>
              </c:ext>
            </c:extLst>
          </c:dPt>
          <c:dPt>
            <c:idx val="19"/>
            <c:invertIfNegative val="0"/>
            <c:bubble3D val="0"/>
            <c:spPr>
              <a:gradFill rotWithShape="1">
                <a:gsLst>
                  <a:gs pos="0">
                    <a:schemeClr val="accent2">
                      <a:lumMod val="8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lumMod val="8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8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7-6682-49AB-8FE3-15CEC492B157}"/>
              </c:ext>
            </c:extLst>
          </c:dPt>
          <c:dPt>
            <c:idx val="20"/>
            <c:invertIfNegative val="0"/>
            <c:bubble3D val="0"/>
            <c:spPr>
              <a:gradFill rotWithShape="1">
                <a:gsLst>
                  <a:gs pos="0">
                    <a:schemeClr val="accent3">
                      <a:lumMod val="8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lumMod val="8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8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9-6682-49AB-8FE3-15CEC492B157}"/>
              </c:ext>
            </c:extLst>
          </c:dPt>
          <c:dPt>
            <c:idx val="21"/>
            <c:invertIfNegative val="0"/>
            <c:bubble3D val="0"/>
            <c:spPr>
              <a:gradFill rotWithShape="1">
                <a:gsLst>
                  <a:gs pos="0">
                    <a:schemeClr val="accent4">
                      <a:lumMod val="8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lumMod val="8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8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B-6682-49AB-8FE3-15CEC492B157}"/>
              </c:ext>
            </c:extLst>
          </c:dPt>
          <c:dPt>
            <c:idx val="22"/>
            <c:invertIfNegative val="0"/>
            <c:bubble3D val="0"/>
            <c:spPr>
              <a:gradFill rotWithShape="1">
                <a:gsLst>
                  <a:gs pos="0">
                    <a:schemeClr val="accent5">
                      <a:lumMod val="8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lumMod val="8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8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D-6682-49AB-8FE3-15CEC492B157}"/>
              </c:ext>
            </c:extLst>
          </c:dPt>
          <c:dPt>
            <c:idx val="23"/>
            <c:invertIfNegative val="0"/>
            <c:bubble3D val="0"/>
            <c:spPr>
              <a:gradFill rotWithShape="1">
                <a:gsLst>
                  <a:gs pos="0">
                    <a:schemeClr val="accent6">
                      <a:lumMod val="8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lumMod val="8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8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F-6682-49AB-8FE3-15CEC492B157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accent5">
                        <a:lumMod val="50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'contratos (DICIEMBRE)'!$A$18:$A$26</c:f>
              <c:numCache>
                <c:formatCode>General</c:formatCode>
                <c:ptCount val="9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</c:numCache>
            </c:numRef>
          </c:cat>
          <c:val>
            <c:numRef>
              <c:f>'contratos (DICIEMBRE)'!$E$18:$E$26</c:f>
              <c:numCache>
                <c:formatCode>0.0%</c:formatCode>
                <c:ptCount val="9"/>
                <c:pt idx="0">
                  <c:v>6.4912116251811786E-2</c:v>
                </c:pt>
                <c:pt idx="1">
                  <c:v>7.2144889463044287E-2</c:v>
                </c:pt>
                <c:pt idx="2">
                  <c:v>6.7626174435628225E-2</c:v>
                </c:pt>
                <c:pt idx="3">
                  <c:v>7.1979225646814804E-2</c:v>
                </c:pt>
                <c:pt idx="4">
                  <c:v>7.9337609320975097E-2</c:v>
                </c:pt>
                <c:pt idx="5">
                  <c:v>8.4683770942384648E-2</c:v>
                </c:pt>
                <c:pt idx="6">
                  <c:v>7.9914062374305594E-2</c:v>
                </c:pt>
                <c:pt idx="7">
                  <c:v>8.2516509279067146E-2</c:v>
                </c:pt>
                <c:pt idx="8">
                  <c:v>0.10334750676459219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0-6682-49AB-8FE3-15CEC492B1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550545832"/>
        <c:axId val="550543536"/>
      </c:barChart>
      <c:catAx>
        <c:axId val="550545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550543536"/>
        <c:crosses val="autoZero"/>
        <c:auto val="1"/>
        <c:lblAlgn val="ctr"/>
        <c:lblOffset val="100"/>
        <c:noMultiLvlLbl val="0"/>
      </c:catAx>
      <c:valAx>
        <c:axId val="550543536"/>
        <c:scaling>
          <c:orientation val="minMax"/>
          <c:max val="0.15000000000000002"/>
          <c:min val="0"/>
        </c:scaling>
        <c:delete val="1"/>
        <c:axPos val="l"/>
        <c:majorGridlines>
          <c:spPr>
            <a:ln w="9525" cap="flat" cmpd="sng" algn="ctr">
              <a:solidFill>
                <a:schemeClr val="bg1">
                  <a:lumMod val="75000"/>
                  <a:alpha val="12000"/>
                </a:schemeClr>
              </a:solidFill>
              <a:round/>
            </a:ln>
            <a:effectLst/>
          </c:spPr>
        </c:majorGridlines>
        <c:numFmt formatCode="0.0%" sourceLinked="1"/>
        <c:majorTickMark val="out"/>
        <c:minorTickMark val="none"/>
        <c:tickLblPos val="nextTo"/>
        <c:crossAx val="5505458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5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22E2-B54A-9DEC-8C31EFA61743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5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22E2-B54A-9DEC-8C31EFA61743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5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2E2-B54A-9DEC-8C31EFA61743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2E2-B54A-9DEC-8C31EFA61743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22E2-B54A-9DEC-8C31EFA61743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22E2-B54A-9DEC-8C31EFA61743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22E2-B54A-9DEC-8C31EFA61743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22E2-B54A-9DEC-8C31EFA61743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22E2-B54A-9DEC-8C31EFA61743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22E2-B54A-9DEC-8C31EFA61743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7B8C-490A-AADD-A9EE3AA7D70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2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'EVOLUCION NOMINA'!$A$17:$A$27</c:f>
              <c:strCache>
                <c:ptCount val="11"/>
                <c:pt idx="0">
                  <c:v>Ene. 21</c:v>
                </c:pt>
                <c:pt idx="1">
                  <c:v>Feb. 21</c:v>
                </c:pt>
                <c:pt idx="2">
                  <c:v>Mar. 21</c:v>
                </c:pt>
                <c:pt idx="3">
                  <c:v>Abr. 21</c:v>
                </c:pt>
                <c:pt idx="4">
                  <c:v>May. 21</c:v>
                </c:pt>
                <c:pt idx="5">
                  <c:v>Jun. 21</c:v>
                </c:pt>
                <c:pt idx="6">
                  <c:v>Jul. 21</c:v>
                </c:pt>
                <c:pt idx="7">
                  <c:v>Ago. 21</c:v>
                </c:pt>
                <c:pt idx="8">
                  <c:v>Sep. 21</c:v>
                </c:pt>
                <c:pt idx="9">
                  <c:v>Oct. 21</c:v>
                </c:pt>
                <c:pt idx="10">
                  <c:v>Nov. 21</c:v>
                </c:pt>
              </c:strCache>
            </c:strRef>
          </c:cat>
          <c:val>
            <c:numRef>
              <c:f>'EVOLUCION NOMINA'!$C$17:$C$27</c:f>
              <c:numCache>
                <c:formatCode>#,##0</c:formatCode>
                <c:ptCount val="11"/>
                <c:pt idx="0">
                  <c:v>607.29400606000002</c:v>
                </c:pt>
                <c:pt idx="1">
                  <c:v>670.19095278999998</c:v>
                </c:pt>
                <c:pt idx="2">
                  <c:v>654.90368148000005</c:v>
                </c:pt>
                <c:pt idx="3">
                  <c:v>590.94402699</c:v>
                </c:pt>
                <c:pt idx="4">
                  <c:v>523.61220786000001</c:v>
                </c:pt>
                <c:pt idx="5">
                  <c:v>427.26950010000002</c:v>
                </c:pt>
                <c:pt idx="6">
                  <c:v>342.52784199000001</c:v>
                </c:pt>
                <c:pt idx="7">
                  <c:v>255.69877819999999</c:v>
                </c:pt>
                <c:pt idx="8">
                  <c:v>227.50876101</c:v>
                </c:pt>
                <c:pt idx="9">
                  <c:v>188.665526</c:v>
                </c:pt>
                <c:pt idx="10">
                  <c:v>117.14422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B8C-490A-AADD-A9EE3AA7D7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07202296"/>
        <c:axId val="207204920"/>
      </c:barChart>
      <c:catAx>
        <c:axId val="207202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207204920"/>
        <c:crosses val="autoZero"/>
        <c:auto val="1"/>
        <c:lblAlgn val="ctr"/>
        <c:lblOffset val="100"/>
        <c:noMultiLvlLbl val="0"/>
      </c:catAx>
      <c:valAx>
        <c:axId val="2072049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75000"/>
                  <a:alpha val="12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2072022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F224-AA44-9B21-AD80304A36F8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224-AA44-9B21-AD80304A36F8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F224-AA44-9B21-AD80304A36F8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224-AA44-9B21-AD80304A36F8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F224-AA44-9B21-AD80304A36F8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F224-AA44-9B21-AD80304A36F8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F224-AA44-9B21-AD80304A36F8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F224-AA44-9B21-AD80304A36F8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F224-AA44-9B21-AD80304A36F8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F224-AA44-9B21-AD80304A36F8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33A2-4F66-877F-2A9F228093E6}"/>
              </c:ext>
            </c:extLst>
          </c:dPt>
          <c:dLbls>
            <c:dLbl>
              <c:idx val="10"/>
              <c:tx>
                <c:rich>
                  <a:bodyPr/>
                  <a:lstStyle/>
                  <a:p>
                    <a:r>
                      <a:rPr lang="en-US"/>
                      <a:t>1.850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33A2-4F66-877F-2A9F228093E6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accent5">
                        <a:lumMod val="50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'EVOLUCION NOMINA'!$A$17:$A$27</c:f>
              <c:strCache>
                <c:ptCount val="11"/>
                <c:pt idx="0">
                  <c:v>Ene. 21</c:v>
                </c:pt>
                <c:pt idx="1">
                  <c:v>Feb. 21</c:v>
                </c:pt>
                <c:pt idx="2">
                  <c:v>Mar. 21</c:v>
                </c:pt>
                <c:pt idx="3">
                  <c:v>Abr. 21</c:v>
                </c:pt>
                <c:pt idx="4">
                  <c:v>May. 21</c:v>
                </c:pt>
                <c:pt idx="5">
                  <c:v>Jun. 21</c:v>
                </c:pt>
                <c:pt idx="6">
                  <c:v>Jul. 21</c:v>
                </c:pt>
                <c:pt idx="7">
                  <c:v>Ago. 21</c:v>
                </c:pt>
                <c:pt idx="8">
                  <c:v>Sep. 21</c:v>
                </c:pt>
                <c:pt idx="9">
                  <c:v>Oct. 21</c:v>
                </c:pt>
                <c:pt idx="10">
                  <c:v>Nov. 21</c:v>
                </c:pt>
              </c:strCache>
            </c:strRef>
          </c:cat>
          <c:val>
            <c:numRef>
              <c:f>'EVOLUCION NOMINA'!$D$17:$D$27</c:f>
              <c:numCache>
                <c:formatCode>#,##0.0</c:formatCode>
                <c:ptCount val="11"/>
                <c:pt idx="0">
                  <c:v>2611.4393453899997</c:v>
                </c:pt>
                <c:pt idx="1">
                  <c:v>2721.1612146299994</c:v>
                </c:pt>
                <c:pt idx="2">
                  <c:v>2560.3026154300005</c:v>
                </c:pt>
                <c:pt idx="3">
                  <c:v>2480.25119025</c:v>
                </c:pt>
                <c:pt idx="4">
                  <c:v>2323.6605150599999</c:v>
                </c:pt>
                <c:pt idx="5">
                  <c:v>2056.6879860499998</c:v>
                </c:pt>
                <c:pt idx="6">
                  <c:v>2019.81999845</c:v>
                </c:pt>
                <c:pt idx="7">
                  <c:v>2006.74884363</c:v>
                </c:pt>
                <c:pt idx="8">
                  <c:v>1917.3176094600001</c:v>
                </c:pt>
                <c:pt idx="9">
                  <c:v>1867.836</c:v>
                </c:pt>
                <c:pt idx="10">
                  <c:v>1850.6875769999999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3A2-4F66-877F-2A9F228093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07202296"/>
        <c:axId val="207204920"/>
      </c:barChart>
      <c:catAx>
        <c:axId val="207202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207204920"/>
        <c:crosses val="autoZero"/>
        <c:auto val="1"/>
        <c:lblAlgn val="ctr"/>
        <c:lblOffset val="100"/>
        <c:noMultiLvlLbl val="0"/>
      </c:catAx>
      <c:valAx>
        <c:axId val="207204920"/>
        <c:scaling>
          <c:orientation val="minMax"/>
          <c:max val="2800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75000"/>
                  <a:alpha val="12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2072022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E29E9D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373-2B4F-87C0-3892C6586267}"/>
              </c:ext>
            </c:extLst>
          </c:dPt>
          <c:dPt>
            <c:idx val="1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373-2B4F-87C0-3892C6586267}"/>
              </c:ext>
            </c:extLst>
          </c:dPt>
          <c:dPt>
            <c:idx val="2"/>
            <c:invertIfNegative val="0"/>
            <c:bubble3D val="0"/>
            <c:spPr>
              <a:solidFill>
                <a:srgbClr val="E29E9D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0373-2B4F-87C0-3892C6586267}"/>
              </c:ext>
            </c:extLst>
          </c:dPt>
          <c:dPt>
            <c:idx val="3"/>
            <c:invertIfNegative val="0"/>
            <c:bubble3D val="0"/>
            <c:spPr>
              <a:solidFill>
                <a:srgbClr val="ECC2C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0373-2B4F-87C0-3892C6586267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0373-2B4F-87C0-3892C6586267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0373-2B4F-87C0-3892C6586267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0373-2B4F-87C0-3892C6586267}"/>
              </c:ext>
            </c:extLst>
          </c:dPt>
          <c:dPt>
            <c:idx val="7"/>
            <c:invertIfNegative val="0"/>
            <c:bubble3D val="0"/>
            <c:spPr>
              <a:solidFill>
                <a:srgbClr val="E29E9D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0373-2B4F-87C0-3892C6586267}"/>
              </c:ext>
            </c:extLst>
          </c:dPt>
          <c:dPt>
            <c:idx val="8"/>
            <c:invertIfNegative val="0"/>
            <c:bubble3D val="0"/>
            <c:spPr>
              <a:gradFill rotWithShape="1">
                <a:gsLst>
                  <a:gs pos="0">
                    <a:schemeClr val="accent3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0373-2B4F-87C0-3892C6586267}"/>
              </c:ext>
            </c:extLst>
          </c:dPt>
          <c:dPt>
            <c:idx val="9"/>
            <c:invertIfNegative val="0"/>
            <c:bubble3D val="0"/>
            <c:spPr>
              <a:solidFill>
                <a:srgbClr val="E29E9D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0373-2B4F-87C0-3892C6586267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0373-2B4F-87C0-3892C6586267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6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0373-2B4F-87C0-3892C6586267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0373-2B4F-87C0-3892C6586267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0373-2B4F-87C0-3892C6586267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0373-2B4F-87C0-3892C6586267}"/>
              </c:ext>
            </c:extLst>
          </c:dPt>
          <c:dPt>
            <c:idx val="15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0373-2B4F-87C0-3892C6586267}"/>
              </c:ext>
            </c:extLst>
          </c:dPt>
          <c:dPt>
            <c:idx val="16"/>
            <c:invertIfNegative val="0"/>
            <c:bubble3D val="0"/>
            <c:spPr>
              <a:solidFill>
                <a:srgbClr val="E29E9D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1-0373-2B4F-87C0-3892C6586267}"/>
              </c:ext>
            </c:extLst>
          </c:dPt>
          <c:dPt>
            <c:idx val="17"/>
            <c:invertIfNegative val="0"/>
            <c:bubble3D val="0"/>
            <c:spPr>
              <a:solidFill>
                <a:srgbClr val="E29E9D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3-0373-2B4F-87C0-3892C6586267}"/>
              </c:ext>
            </c:extLst>
          </c:dPt>
          <c:dPt>
            <c:idx val="18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5-0373-2B4F-87C0-3892C6586267}"/>
              </c:ext>
            </c:extLst>
          </c:dPt>
          <c:dPt>
            <c:idx val="19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7-0373-2B4F-87C0-3892C6586267}"/>
              </c:ext>
            </c:extLst>
          </c:dPt>
          <c:dPt>
            <c:idx val="20"/>
            <c:invertIfNegative val="0"/>
            <c:bubble3D val="0"/>
            <c:spPr>
              <a:solidFill>
                <a:srgbClr val="E29E9D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9-0373-2B4F-87C0-3892C6586267}"/>
              </c:ext>
            </c:extLst>
          </c:dPt>
          <c:dPt>
            <c:idx val="21"/>
            <c:invertIfNegative val="0"/>
            <c:bubble3D val="0"/>
            <c:spPr>
              <a:solidFill>
                <a:srgbClr val="E29E9D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B-0373-2B4F-87C0-3892C6586267}"/>
              </c:ext>
            </c:extLst>
          </c:dPt>
          <c:dPt>
            <c:idx val="22"/>
            <c:invertIfNegative val="0"/>
            <c:bubble3D val="0"/>
            <c:spPr>
              <a:solidFill>
                <a:srgbClr val="ECC2C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D-0373-2B4F-87C0-3892C6586267}"/>
              </c:ext>
            </c:extLst>
          </c:dPt>
          <c:dPt>
            <c:idx val="23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F-0373-2B4F-87C0-3892C6586267}"/>
              </c:ext>
            </c:extLst>
          </c:dPt>
          <c:dPt>
            <c:idx val="24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1-0373-2B4F-87C0-3892C6586267}"/>
              </c:ext>
            </c:extLst>
          </c:dPt>
          <c:dLbls>
            <c:dLbl>
              <c:idx val="18"/>
              <c:layout>
                <c:manualLayout>
                  <c:x val="0"/>
                  <c:y val="1.569659511601060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0373-2B4F-87C0-3892C6586267}"/>
                </c:ext>
              </c:extLst>
            </c:dLbl>
            <c:numFmt formatCode="#,##0_ ;[Red]\-#,##0\ 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accent5">
                        <a:lumMod val="50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'PR-DIC'!$B$7:$B$31</c:f>
              <c:numCache>
                <c:formatCode>General</c:formatCode>
                <c:ptCount val="25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  <c:pt idx="18">
                  <c:v>2015</c:v>
                </c:pt>
                <c:pt idx="19">
                  <c:v>2016</c:v>
                </c:pt>
                <c:pt idx="20">
                  <c:v>2017</c:v>
                </c:pt>
                <c:pt idx="21">
                  <c:v>2018</c:v>
                </c:pt>
                <c:pt idx="22">
                  <c:v>2019</c:v>
                </c:pt>
                <c:pt idx="23">
                  <c:v>2020</c:v>
                </c:pt>
                <c:pt idx="24">
                  <c:v>2021</c:v>
                </c:pt>
              </c:numCache>
            </c:numRef>
          </c:cat>
          <c:val>
            <c:numRef>
              <c:f>'PR-DIC'!$E$7:$E$31</c:f>
              <c:numCache>
                <c:formatCode>#,##0_ ;[Red]\-#,##0\ </c:formatCode>
                <c:ptCount val="25"/>
                <c:pt idx="0">
                  <c:v>-180145.37999999989</c:v>
                </c:pt>
                <c:pt idx="1">
                  <c:v>-333645</c:v>
                </c:pt>
                <c:pt idx="2">
                  <c:v>-205277</c:v>
                </c:pt>
                <c:pt idx="3">
                  <c:v>-80740</c:v>
                </c:pt>
                <c:pt idx="4">
                  <c:v>41473</c:v>
                </c:pt>
                <c:pt idx="5">
                  <c:v>138303</c:v>
                </c:pt>
                <c:pt idx="6">
                  <c:v>54230</c:v>
                </c:pt>
                <c:pt idx="7">
                  <c:v>-68533</c:v>
                </c:pt>
                <c:pt idx="8">
                  <c:v>-9778</c:v>
                </c:pt>
                <c:pt idx="9">
                  <c:v>-80064</c:v>
                </c:pt>
                <c:pt idx="10">
                  <c:v>106674</c:v>
                </c:pt>
                <c:pt idx="11">
                  <c:v>999416</c:v>
                </c:pt>
                <c:pt idx="12">
                  <c:v>794640</c:v>
                </c:pt>
                <c:pt idx="13">
                  <c:v>176470</c:v>
                </c:pt>
                <c:pt idx="14">
                  <c:v>322286</c:v>
                </c:pt>
                <c:pt idx="15">
                  <c:v>426364</c:v>
                </c:pt>
                <c:pt idx="16">
                  <c:v>-147385</c:v>
                </c:pt>
                <c:pt idx="17">
                  <c:v>-253627</c:v>
                </c:pt>
                <c:pt idx="18">
                  <c:v>-354203</c:v>
                </c:pt>
                <c:pt idx="19">
                  <c:v>-390534</c:v>
                </c:pt>
                <c:pt idx="20">
                  <c:v>-290193</c:v>
                </c:pt>
                <c:pt idx="21">
                  <c:v>-210484</c:v>
                </c:pt>
                <c:pt idx="22">
                  <c:v>-38692</c:v>
                </c:pt>
                <c:pt idx="23">
                  <c:v>724532</c:v>
                </c:pt>
                <c:pt idx="24">
                  <c:v>-782232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2-0373-2B4F-87C0-3892C6586267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379805984"/>
        <c:axId val="379797128"/>
      </c:barChart>
      <c:catAx>
        <c:axId val="379805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379797128"/>
        <c:crosses val="autoZero"/>
        <c:auto val="1"/>
        <c:lblAlgn val="ctr"/>
        <c:lblOffset val="100"/>
        <c:noMultiLvlLbl val="0"/>
      </c:catAx>
      <c:valAx>
        <c:axId val="37979712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accent5">
                  <a:lumMod val="40000"/>
                  <a:lumOff val="60000"/>
                  <a:alpha val="12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crossAx val="3798059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5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825-4558-8DF3-CEB05B30CB03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A825-4558-8DF3-CEB05B30CB03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A825-4558-8DF3-CEB05B30CB03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A825-4558-8DF3-CEB05B30CB03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A825-4558-8DF3-CEB05B30CB03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757321B3-7ACA-0649-AD11-824FD82F62B4}" type="VALUE">
                      <a:rPr lang="en-US">
                        <a:solidFill>
                          <a:schemeClr val="accent5">
                            <a:lumMod val="50000"/>
                          </a:schemeClr>
                        </a:solidFill>
                      </a:rPr>
                      <a:pPr/>
                      <a:t>[VALOR]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A825-4558-8DF3-CEB05B30CB03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32789CBE-6AD9-054C-9B37-2A99BBC0AB22}" type="VALUE">
                      <a:rPr lang="en-US">
                        <a:solidFill>
                          <a:schemeClr val="accent5">
                            <a:lumMod val="50000"/>
                          </a:schemeClr>
                        </a:solidFill>
                      </a:rPr>
                      <a:pPr/>
                      <a:t>[VALOR]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A825-4558-8DF3-CEB05B30CB03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2A7D0FE9-E203-B748-BB7A-E3AF31663523}" type="VALUE">
                      <a:rPr lang="en-US">
                        <a:solidFill>
                          <a:schemeClr val="accent5">
                            <a:lumMod val="50000"/>
                          </a:schemeClr>
                        </a:solidFill>
                      </a:rPr>
                      <a:pPr/>
                      <a:t>[VALOR]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A825-4558-8DF3-CEB05B30CB03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E884A9D9-F58C-7D41-BE10-AF253091C3F9}" type="VALUE">
                      <a:rPr lang="en-US">
                        <a:solidFill>
                          <a:schemeClr val="accent5">
                            <a:lumMod val="50000"/>
                          </a:schemeClr>
                        </a:solidFill>
                      </a:rPr>
                      <a:pPr/>
                      <a:t>[VALOR]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A825-4558-8DF3-CEB05B30CB03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5C3A3894-7FF0-4944-8FF9-2A32DCDDDE75}" type="VALUE">
                      <a:rPr lang="en-US">
                        <a:solidFill>
                          <a:schemeClr val="accent5">
                            <a:lumMod val="50000"/>
                          </a:schemeClr>
                        </a:solidFill>
                      </a:rPr>
                      <a:pPr/>
                      <a:t>[VALOR]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A825-4558-8DF3-CEB05B30CB03}"/>
                </c:ext>
              </c:extLst>
            </c:dLbl>
            <c:numFmt formatCode="#,##0_ ;[Red]\-#,##0\ 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accent5">
                        <a:lumMod val="50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SECTORES!$J$11:$J$15</c:f>
              <c:strCache>
                <c:ptCount val="5"/>
                <c:pt idx="0">
                  <c:v>Servicios</c:v>
                </c:pt>
                <c:pt idx="1">
                  <c:v>Sin Actividad</c:v>
                </c:pt>
                <c:pt idx="2">
                  <c:v>Construcción</c:v>
                </c:pt>
                <c:pt idx="3">
                  <c:v>Industria</c:v>
                </c:pt>
                <c:pt idx="4">
                  <c:v>Agricultura</c:v>
                </c:pt>
              </c:strCache>
            </c:strRef>
          </c:cat>
          <c:val>
            <c:numRef>
              <c:f>SECTORES!$K$11:$K$15</c:f>
              <c:numCache>
                <c:formatCode>#,##0_ ;[Red]\-#,##0\ </c:formatCode>
                <c:ptCount val="5"/>
                <c:pt idx="0">
                  <c:v>-532670</c:v>
                </c:pt>
                <c:pt idx="1">
                  <c:v>-95916</c:v>
                </c:pt>
                <c:pt idx="2">
                  <c:v>-60209</c:v>
                </c:pt>
                <c:pt idx="3">
                  <c:v>-56885</c:v>
                </c:pt>
                <c:pt idx="4">
                  <c:v>-36552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825-4558-8DF3-CEB05B30CB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485999128"/>
        <c:axId val="485928160"/>
      </c:barChart>
      <c:catAx>
        <c:axId val="485999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12700" cap="flat" cmpd="sng" algn="ctr">
            <a:solidFill>
              <a:schemeClr val="accent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spc="20" baseline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485928160"/>
        <c:crosses val="autoZero"/>
        <c:auto val="1"/>
        <c:lblAlgn val="ctr"/>
        <c:lblOffset val="100"/>
        <c:noMultiLvlLbl val="0"/>
      </c:catAx>
      <c:valAx>
        <c:axId val="48592816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bg1">
                  <a:lumMod val="75000"/>
                  <a:alpha val="12000"/>
                </a:schemeClr>
              </a:solidFill>
              <a:round/>
            </a:ln>
            <a:effectLst/>
          </c:spPr>
        </c:majorGridlines>
        <c:numFmt formatCode="#,##0_ ;[Red]\-#,##0\ " sourceLinked="1"/>
        <c:majorTickMark val="none"/>
        <c:minorTickMark val="none"/>
        <c:tickLblPos val="nextTo"/>
        <c:crossAx val="4859991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D1E9E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7D3F-AF4E-9A2D-89E3D1952B41}"/>
              </c:ext>
            </c:extLst>
          </c:dPt>
          <c:dPt>
            <c:idx val="1"/>
            <c:invertIfNegative val="0"/>
            <c:bubble3D val="0"/>
            <c:spPr>
              <a:solidFill>
                <a:srgbClr val="D1E9E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7D3F-AF4E-9A2D-89E3D1952B41}"/>
              </c:ext>
            </c:extLst>
          </c:dPt>
          <c:dPt>
            <c:idx val="2"/>
            <c:invertIfNegative val="0"/>
            <c:bubble3D val="0"/>
            <c:spPr>
              <a:solidFill>
                <a:srgbClr val="7BBBA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7D3F-AF4E-9A2D-89E3D1952B41}"/>
              </c:ext>
            </c:extLst>
          </c:dPt>
          <c:dPt>
            <c:idx val="3"/>
            <c:invertIfNegative val="0"/>
            <c:bubble3D val="0"/>
            <c:spPr>
              <a:solidFill>
                <a:srgbClr val="7BBBA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7D3F-AF4E-9A2D-89E3D1952B41}"/>
              </c:ext>
            </c:extLst>
          </c:dPt>
          <c:dPt>
            <c:idx val="4"/>
            <c:invertIfNegative val="0"/>
            <c:bubble3D val="0"/>
            <c:spPr>
              <a:solidFill>
                <a:srgbClr val="3D907B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7D3F-AF4E-9A2D-89E3D1952B41}"/>
              </c:ext>
            </c:extLst>
          </c:dPt>
          <c:dPt>
            <c:idx val="5"/>
            <c:invertIfNegative val="0"/>
            <c:bubble3D val="0"/>
            <c:spPr>
              <a:solidFill>
                <a:srgbClr val="008F7A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D3F-AF4E-9A2D-89E3D1952B41}"/>
              </c:ext>
            </c:extLst>
          </c:dPt>
          <c:dPt>
            <c:idx val="6"/>
            <c:invertIfNegative val="0"/>
            <c:bubble3D val="0"/>
            <c:spPr>
              <a:solidFill>
                <a:srgbClr val="008F7A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7D3F-AF4E-9A2D-89E3D1952B41}"/>
              </c:ext>
            </c:extLst>
          </c:dPt>
          <c:dPt>
            <c:idx val="7"/>
            <c:invertIfNegative val="0"/>
            <c:bubble3D val="0"/>
            <c:spPr>
              <a:solidFill>
                <a:srgbClr val="3D907B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D3F-AF4E-9A2D-89E3D1952B41}"/>
              </c:ext>
            </c:extLst>
          </c:dPt>
          <c:dPt>
            <c:idx val="8"/>
            <c:invertIfNegative val="0"/>
            <c:bubble3D val="0"/>
            <c:spPr>
              <a:solidFill>
                <a:srgbClr val="7BBBA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7D3F-AF4E-9A2D-89E3D1952B41}"/>
              </c:ext>
            </c:extLst>
          </c:dPt>
          <c:dPt>
            <c:idx val="9"/>
            <c:invertIfNegative val="0"/>
            <c:bubble3D val="0"/>
            <c:spPr>
              <a:solidFill>
                <a:srgbClr val="3D907B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A33-4297-8418-A3311514EECC}"/>
              </c:ext>
            </c:extLst>
          </c:dPt>
          <c:dPt>
            <c:idx val="2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2A33-4297-8418-A3311514EECC}"/>
              </c:ext>
            </c:extLst>
          </c:dPt>
          <c:dLbls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5">
                          <a:lumMod val="50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2A33-4297-8418-A3311514EEC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accent5">
                        <a:lumMod val="50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'contratos (DICIEMBRE) (2)'!$A$13:$A$22</c:f>
              <c:numCache>
                <c:formatCode>General</c:formatCode>
                <c:ptCount val="10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</c:numCache>
            </c:numRef>
          </c:cat>
          <c:val>
            <c:numRef>
              <c:f>'contratos (DICIEMBRE) (2)'!$B$13:$B$22</c:f>
              <c:numCache>
                <c:formatCode>#,##0</c:formatCode>
                <c:ptCount val="10"/>
                <c:pt idx="0">
                  <c:v>14240991</c:v>
                </c:pt>
                <c:pt idx="1">
                  <c:v>14792614</c:v>
                </c:pt>
                <c:pt idx="2">
                  <c:v>16727089</c:v>
                </c:pt>
                <c:pt idx="3">
                  <c:v>18576280</c:v>
                </c:pt>
                <c:pt idx="4">
                  <c:v>19978954</c:v>
                </c:pt>
                <c:pt idx="5">
                  <c:v>21501303</c:v>
                </c:pt>
                <c:pt idx="6">
                  <c:v>22291681</c:v>
                </c:pt>
                <c:pt idx="7">
                  <c:v>22512221</c:v>
                </c:pt>
                <c:pt idx="8">
                  <c:v>15943061</c:v>
                </c:pt>
                <c:pt idx="9">
                  <c:v>19384359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A33-4297-8418-A3311514EE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550545832"/>
        <c:axId val="550543536"/>
      </c:barChart>
      <c:catAx>
        <c:axId val="550545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550543536"/>
        <c:crosses val="autoZero"/>
        <c:auto val="1"/>
        <c:lblAlgn val="ctr"/>
        <c:lblOffset val="100"/>
        <c:noMultiLvlLbl val="1"/>
      </c:catAx>
      <c:valAx>
        <c:axId val="550543536"/>
        <c:scaling>
          <c:orientation val="minMax"/>
          <c:min val="300000"/>
        </c:scaling>
        <c:delete val="1"/>
        <c:axPos val="l"/>
        <c:majorGridlines>
          <c:spPr>
            <a:ln w="9525" cap="flat" cmpd="sng" algn="ctr">
              <a:solidFill>
                <a:schemeClr val="bg1">
                  <a:lumMod val="75000"/>
                  <a:alpha val="12000"/>
                </a:schemeClr>
              </a:solidFill>
              <a:round/>
            </a:ln>
            <a:effectLst/>
          </c:spPr>
        </c:majorGridlines>
        <c:numFmt formatCode="#,##0" sourceLinked="0"/>
        <c:majorTickMark val="out"/>
        <c:minorTickMark val="none"/>
        <c:tickLblPos val="nextTo"/>
        <c:crossAx val="5505458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s-E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223751965711819E-2"/>
          <c:y val="7.7463086530188727E-2"/>
          <c:w val="0.97552496068576366"/>
          <c:h val="0.83962927857207192"/>
        </c:manualLayout>
      </c:layout>
      <c:barChart>
        <c:barDir val="col"/>
        <c:grouping val="clustered"/>
        <c:varyColors val="1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0C5-4F8E-99A5-537701DB7B2D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0C5-4F8E-99A5-537701DB7B2D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80C5-4F8E-99A5-537701DB7B2D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80C5-4F8E-99A5-537701DB7B2D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80C5-4F8E-99A5-537701DB7B2D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5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80C5-4F8E-99A5-537701DB7B2D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80C5-4F8E-99A5-537701DB7B2D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80C5-4F8E-99A5-537701DB7B2D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5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80C5-4F8E-99A5-537701DB7B2D}"/>
              </c:ext>
            </c:extLst>
          </c:dPt>
          <c:dPt>
            <c:idx val="9"/>
            <c:invertIfNegative val="0"/>
            <c:bubble3D val="0"/>
            <c:spPr>
              <a:gradFill rotWithShape="1">
                <a:gsLst>
                  <a:gs pos="0">
                    <a:schemeClr val="accent4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80C5-4F8E-99A5-537701DB7B2D}"/>
              </c:ext>
            </c:extLst>
          </c:dPt>
          <c:dPt>
            <c:idx val="10"/>
            <c:invertIfNegative val="0"/>
            <c:bubble3D val="0"/>
            <c:spPr>
              <a:gradFill rotWithShape="1">
                <a:gsLst>
                  <a:gs pos="0">
                    <a:schemeClr val="accent5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80C5-4F8E-99A5-537701DB7B2D}"/>
              </c:ext>
            </c:extLst>
          </c:dPt>
          <c:dPt>
            <c:idx val="11"/>
            <c:invertIfNegative val="0"/>
            <c:bubble3D val="0"/>
            <c:spPr>
              <a:gradFill rotWithShape="1">
                <a:gsLst>
                  <a:gs pos="0">
                    <a:schemeClr val="accent6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80C5-4F8E-99A5-537701DB7B2D}"/>
              </c:ext>
            </c:extLst>
          </c:dPt>
          <c:dPt>
            <c:idx val="12"/>
            <c:invertIfNegative val="0"/>
            <c:bubble3D val="0"/>
            <c:spPr>
              <a:gradFill rotWithShape="1">
                <a:gsLst>
                  <a:gs pos="0">
                    <a:schemeClr val="accent1">
                      <a:lumMod val="80000"/>
                      <a:lumOff val="2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lumMod val="80000"/>
                      <a:lumOff val="2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80000"/>
                      <a:lumOff val="2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80C5-4F8E-99A5-537701DB7B2D}"/>
              </c:ext>
            </c:extLst>
          </c:dPt>
          <c:dPt>
            <c:idx val="13"/>
            <c:invertIfNegative val="0"/>
            <c:bubble3D val="0"/>
            <c:spPr>
              <a:gradFill rotWithShape="1">
                <a:gsLst>
                  <a:gs pos="0">
                    <a:schemeClr val="accent2">
                      <a:lumMod val="80000"/>
                      <a:lumOff val="2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lumMod val="80000"/>
                      <a:lumOff val="2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80000"/>
                      <a:lumOff val="2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80C5-4F8E-99A5-537701DB7B2D}"/>
              </c:ext>
            </c:extLst>
          </c:dPt>
          <c:dPt>
            <c:idx val="14"/>
            <c:invertIfNegative val="0"/>
            <c:bubble3D val="0"/>
            <c:spPr>
              <a:gradFill rotWithShape="1">
                <a:gsLst>
                  <a:gs pos="0">
                    <a:schemeClr val="accent3">
                      <a:lumMod val="80000"/>
                      <a:lumOff val="2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lumMod val="80000"/>
                      <a:lumOff val="2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80000"/>
                      <a:lumOff val="2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80C5-4F8E-99A5-537701DB7B2D}"/>
              </c:ext>
            </c:extLst>
          </c:dPt>
          <c:dPt>
            <c:idx val="15"/>
            <c:invertIfNegative val="0"/>
            <c:bubble3D val="0"/>
            <c:spPr>
              <a:gradFill rotWithShape="1">
                <a:gsLst>
                  <a:gs pos="0">
                    <a:schemeClr val="accent4">
                      <a:lumMod val="80000"/>
                      <a:lumOff val="2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lumMod val="80000"/>
                      <a:lumOff val="2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80000"/>
                      <a:lumOff val="2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80C5-4F8E-99A5-537701DB7B2D}"/>
              </c:ext>
            </c:extLst>
          </c:dPt>
          <c:dPt>
            <c:idx val="16"/>
            <c:invertIfNegative val="0"/>
            <c:bubble3D val="0"/>
            <c:spPr>
              <a:gradFill rotWithShape="1">
                <a:gsLst>
                  <a:gs pos="0">
                    <a:schemeClr val="accent5">
                      <a:lumMod val="80000"/>
                      <a:lumOff val="2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lumMod val="80000"/>
                      <a:lumOff val="2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80000"/>
                      <a:lumOff val="2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1-80C5-4F8E-99A5-537701DB7B2D}"/>
              </c:ext>
            </c:extLst>
          </c:dPt>
          <c:dPt>
            <c:idx val="17"/>
            <c:invertIfNegative val="0"/>
            <c:bubble3D val="0"/>
            <c:spPr>
              <a:gradFill rotWithShape="1">
                <a:gsLst>
                  <a:gs pos="0">
                    <a:schemeClr val="accent6">
                      <a:lumMod val="80000"/>
                      <a:lumOff val="2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lumMod val="80000"/>
                      <a:lumOff val="2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80000"/>
                      <a:lumOff val="2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3-80C5-4F8E-99A5-537701DB7B2D}"/>
              </c:ext>
            </c:extLst>
          </c:dPt>
          <c:dPt>
            <c:idx val="18"/>
            <c:invertIfNegative val="0"/>
            <c:bubble3D val="0"/>
            <c:spPr>
              <a:gradFill rotWithShape="1">
                <a:gsLst>
                  <a:gs pos="0">
                    <a:schemeClr val="accent1">
                      <a:lumMod val="8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lumMod val="8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8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5-80C5-4F8E-99A5-537701DB7B2D}"/>
              </c:ext>
            </c:extLst>
          </c:dPt>
          <c:dPt>
            <c:idx val="19"/>
            <c:invertIfNegative val="0"/>
            <c:bubble3D val="0"/>
            <c:spPr>
              <a:gradFill rotWithShape="1">
                <a:gsLst>
                  <a:gs pos="0">
                    <a:schemeClr val="accent2">
                      <a:lumMod val="8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lumMod val="8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8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7-80C5-4F8E-99A5-537701DB7B2D}"/>
              </c:ext>
            </c:extLst>
          </c:dPt>
          <c:dPt>
            <c:idx val="20"/>
            <c:invertIfNegative val="0"/>
            <c:bubble3D val="0"/>
            <c:spPr>
              <a:gradFill rotWithShape="1">
                <a:gsLst>
                  <a:gs pos="0">
                    <a:schemeClr val="accent3">
                      <a:lumMod val="8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lumMod val="8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8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9-80C5-4F8E-99A5-537701DB7B2D}"/>
              </c:ext>
            </c:extLst>
          </c:dPt>
          <c:dPt>
            <c:idx val="21"/>
            <c:invertIfNegative val="0"/>
            <c:bubble3D val="0"/>
            <c:spPr>
              <a:gradFill rotWithShape="1">
                <a:gsLst>
                  <a:gs pos="0">
                    <a:schemeClr val="accent4">
                      <a:lumMod val="8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lumMod val="8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8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B-80C5-4F8E-99A5-537701DB7B2D}"/>
              </c:ext>
            </c:extLst>
          </c:dPt>
          <c:dPt>
            <c:idx val="22"/>
            <c:invertIfNegative val="0"/>
            <c:bubble3D val="0"/>
            <c:spPr>
              <a:gradFill rotWithShape="1">
                <a:gsLst>
                  <a:gs pos="0">
                    <a:schemeClr val="accent5">
                      <a:lumMod val="8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lumMod val="8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8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D-80C5-4F8E-99A5-537701DB7B2D}"/>
              </c:ext>
            </c:extLst>
          </c:dPt>
          <c:dPt>
            <c:idx val="23"/>
            <c:invertIfNegative val="0"/>
            <c:bubble3D val="0"/>
            <c:spPr>
              <a:gradFill rotWithShape="1">
                <a:gsLst>
                  <a:gs pos="0">
                    <a:schemeClr val="accent6">
                      <a:lumMod val="8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lumMod val="8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8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F-80C5-4F8E-99A5-537701DB7B2D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accent5">
                        <a:lumMod val="50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'contratos (DICIEMBRE) (2)'!$A$14:$A$22</c:f>
              <c:numCache>
                <c:formatCode>General</c:formatCode>
                <c:ptCount val="9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</c:numCache>
            </c:numRef>
          </c:cat>
          <c:val>
            <c:numRef>
              <c:f>'contratos (DICIEMBRE) (2)'!$E$14:$E$22</c:f>
              <c:numCache>
                <c:formatCode>0.0%</c:formatCode>
                <c:ptCount val="9"/>
                <c:pt idx="0">
                  <c:v>7.6724032682796969E-2</c:v>
                </c:pt>
                <c:pt idx="1">
                  <c:v>8.0727196465565532E-2</c:v>
                </c:pt>
                <c:pt idx="2">
                  <c:v>8.1241507987605696E-2</c:v>
                </c:pt>
                <c:pt idx="3">
                  <c:v>8.5753338237827673E-2</c:v>
                </c:pt>
                <c:pt idx="4">
                  <c:v>8.9727120258711768E-2</c:v>
                </c:pt>
                <c:pt idx="5">
                  <c:v>0.10250119764408974</c:v>
                </c:pt>
                <c:pt idx="6">
                  <c:v>9.5922743473422722E-2</c:v>
                </c:pt>
                <c:pt idx="7">
                  <c:v>9.6945624180952455E-2</c:v>
                </c:pt>
                <c:pt idx="8">
                  <c:v>0.10902300148279342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0-80C5-4F8E-99A5-537701DB7B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550545832"/>
        <c:axId val="550543536"/>
      </c:barChart>
      <c:catAx>
        <c:axId val="550545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550543536"/>
        <c:crosses val="autoZero"/>
        <c:auto val="1"/>
        <c:lblAlgn val="ctr"/>
        <c:lblOffset val="100"/>
        <c:noMultiLvlLbl val="0"/>
      </c:catAx>
      <c:valAx>
        <c:axId val="550543536"/>
        <c:scaling>
          <c:orientation val="minMax"/>
          <c:max val="0.15000000000000002"/>
          <c:min val="0"/>
        </c:scaling>
        <c:delete val="1"/>
        <c:axPos val="l"/>
        <c:majorGridlines>
          <c:spPr>
            <a:ln w="9525" cap="flat" cmpd="sng" algn="ctr">
              <a:solidFill>
                <a:schemeClr val="bg1">
                  <a:lumMod val="75000"/>
                  <a:alpha val="12000"/>
                </a:schemeClr>
              </a:solidFill>
              <a:round/>
            </a:ln>
            <a:effectLst/>
          </c:spPr>
        </c:majorGridlines>
        <c:numFmt formatCode="0.0%" sourceLinked="1"/>
        <c:majorTickMark val="out"/>
        <c:minorTickMark val="none"/>
        <c:tickLblPos val="nextTo"/>
        <c:crossAx val="5505458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E29E9D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A2D-4A45-A83C-FEC7EC9E5502}"/>
              </c:ext>
            </c:extLst>
          </c:dPt>
          <c:dPt>
            <c:idx val="1"/>
            <c:invertIfNegative val="0"/>
            <c:bubble3D val="0"/>
            <c:spPr>
              <a:solidFill>
                <a:srgbClr val="E29E9D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3A2D-4A45-A83C-FEC7EC9E5502}"/>
              </c:ext>
            </c:extLst>
          </c:dPt>
          <c:dPt>
            <c:idx val="2"/>
            <c:invertIfNegative val="0"/>
            <c:bubble3D val="0"/>
            <c:spPr>
              <a:solidFill>
                <a:srgbClr val="C00000">
                  <a:alpha val="67059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3A2D-4A45-A83C-FEC7EC9E5502}"/>
              </c:ext>
            </c:extLst>
          </c:dPt>
          <c:dPt>
            <c:idx val="3"/>
            <c:invertIfNegative val="0"/>
            <c:bubble3D val="0"/>
            <c:spPr>
              <a:solidFill>
                <a:srgbClr val="C00000">
                  <a:alpha val="67059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3A2D-4A45-A83C-FEC7EC9E5502}"/>
              </c:ext>
            </c:extLst>
          </c:dPt>
          <c:dPt>
            <c:idx val="4"/>
            <c:invertIfNegative val="0"/>
            <c:bubble3D val="0"/>
            <c:spPr>
              <a:solidFill>
                <a:srgbClr val="C00000">
                  <a:alpha val="67059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3A2D-4A45-A83C-FEC7EC9E5502}"/>
              </c:ext>
            </c:extLst>
          </c:dPt>
          <c:dPt>
            <c:idx val="5"/>
            <c:invertIfNegative val="0"/>
            <c:bubble3D val="0"/>
            <c:spPr>
              <a:solidFill>
                <a:srgbClr val="E29E9D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3A2D-4A45-A83C-FEC7EC9E5502}"/>
              </c:ext>
            </c:extLst>
          </c:dPt>
          <c:dPt>
            <c:idx val="6"/>
            <c:invertIfNegative val="0"/>
            <c:bubble3D val="0"/>
            <c:spPr>
              <a:solidFill>
                <a:srgbClr val="ECC2C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3A2D-4A45-A83C-FEC7EC9E5502}"/>
              </c:ext>
            </c:extLst>
          </c:dPt>
          <c:dPt>
            <c:idx val="7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3A2D-4A45-A83C-FEC7EC9E5502}"/>
              </c:ext>
            </c:extLst>
          </c:dPt>
          <c:dLbls>
            <c:dLbl>
              <c:idx val="7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accent5">
                          <a:lumMod val="50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3A2D-4A45-A83C-FEC7EC9E5502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accent5">
                        <a:lumMod val="50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'PR-(var)'!$B$35:$C$42</c:f>
              <c:multiLvlStrCache>
                <c:ptCount val="8"/>
                <c:lvl>
                  <c:pt idx="0">
                    <c:v>6 meses</c:v>
                  </c:pt>
                  <c:pt idx="1">
                    <c:v>6 meses</c:v>
                  </c:pt>
                  <c:pt idx="2">
                    <c:v>6 meses</c:v>
                  </c:pt>
                  <c:pt idx="3">
                    <c:v>5 meses</c:v>
                  </c:pt>
                  <c:pt idx="4">
                    <c:v>6 meses</c:v>
                  </c:pt>
                  <c:pt idx="5">
                    <c:v>6 meses</c:v>
                  </c:pt>
                  <c:pt idx="6">
                    <c:v>5 meses</c:v>
                  </c:pt>
                  <c:pt idx="7">
                    <c:v>10 meses</c:v>
                  </c:pt>
                </c:lvl>
                <c:lvl>
                  <c:pt idx="0">
                    <c:v>2013</c:v>
                  </c:pt>
                  <c:pt idx="1">
                    <c:v>2014</c:v>
                  </c:pt>
                  <c:pt idx="2">
                    <c:v>2015</c:v>
                  </c:pt>
                  <c:pt idx="3">
                    <c:v>2016</c:v>
                  </c:pt>
                  <c:pt idx="4">
                    <c:v>2017</c:v>
                  </c:pt>
                  <c:pt idx="5">
                    <c:v>2018</c:v>
                  </c:pt>
                  <c:pt idx="6">
                    <c:v>2019</c:v>
                  </c:pt>
                  <c:pt idx="7">
                    <c:v>2021</c:v>
                  </c:pt>
                </c:lvl>
              </c:multiLvlStrCache>
            </c:multiLvlStrRef>
          </c:cat>
          <c:val>
            <c:numRef>
              <c:f>'PR-(var)'!$D$35:$D$42</c:f>
              <c:numCache>
                <c:formatCode>#,##0_ ;[Red]\-#,##0\ </c:formatCode>
                <c:ptCount val="8"/>
                <c:pt idx="0">
                  <c:v>-341439</c:v>
                </c:pt>
                <c:pt idx="1">
                  <c:v>-394575</c:v>
                </c:pt>
                <c:pt idx="2">
                  <c:v>-479415</c:v>
                </c:pt>
                <c:pt idx="3">
                  <c:v>-469925</c:v>
                </c:pt>
                <c:pt idx="4">
                  <c:v>-424307</c:v>
                </c:pt>
                <c:pt idx="5">
                  <c:v>-341507</c:v>
                </c:pt>
                <c:pt idx="6">
                  <c:v>-277607</c:v>
                </c:pt>
                <c:pt idx="7">
                  <c:v>-902884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3A2D-4A45-A83C-FEC7EC9E55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46888623"/>
        <c:axId val="1299710511"/>
      </c:barChart>
      <c:catAx>
        <c:axId val="12468886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spc="20" baseline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1299710511"/>
        <c:crosses val="autoZero"/>
        <c:auto val="1"/>
        <c:lblAlgn val="ctr"/>
        <c:lblOffset val="100"/>
        <c:noMultiLvlLbl val="0"/>
      </c:catAx>
      <c:valAx>
        <c:axId val="1299710511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bg1">
                  <a:lumMod val="75000"/>
                  <a:alpha val="12000"/>
                </a:schemeClr>
              </a:solidFill>
              <a:round/>
            </a:ln>
            <a:effectLst/>
          </c:spPr>
        </c:majorGridlines>
        <c:numFmt formatCode="#,##0_ ;[Red]\-#,##0\ " sourceLinked="1"/>
        <c:majorTickMark val="none"/>
        <c:minorTickMark val="none"/>
        <c:tickLblPos val="nextTo"/>
        <c:crossAx val="1246888623"/>
        <c:crosses val="autoZero"/>
        <c:crossBetween val="between"/>
      </c:valAx>
      <c:spPr>
        <a:noFill/>
        <a:ln>
          <a:solidFill>
            <a:schemeClr val="bg1">
              <a:lumMod val="75000"/>
            </a:schemeClr>
          </a:solidFill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'PR-(var)'!$C$5</c:f>
              <c:strCache>
                <c:ptCount val="1"/>
                <c:pt idx="0">
                  <c:v>Final de mes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ECC2C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F78-43A0-BC43-7359A951783F}"/>
              </c:ext>
            </c:extLst>
          </c:dPt>
          <c:dPt>
            <c:idx val="1"/>
            <c:invertIfNegative val="0"/>
            <c:bubble3D val="0"/>
            <c:spPr>
              <a:solidFill>
                <a:srgbClr val="ECC2C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BF78-43A0-BC43-7359A951783F}"/>
              </c:ext>
            </c:extLst>
          </c:dPt>
          <c:dPt>
            <c:idx val="2"/>
            <c:invertIfNegative val="0"/>
            <c:bubble3D val="0"/>
            <c:spPr>
              <a:solidFill>
                <a:srgbClr val="E29E9D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BF78-43A0-BC43-7359A951783F}"/>
              </c:ext>
            </c:extLst>
          </c:dPt>
          <c:dPt>
            <c:idx val="3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BF78-43A0-BC43-7359A951783F}"/>
              </c:ext>
            </c:extLst>
          </c:dPt>
          <c:dPt>
            <c:idx val="4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BF78-43A0-BC43-7359A951783F}"/>
              </c:ext>
            </c:extLst>
          </c:dPt>
          <c:dPt>
            <c:idx val="5"/>
            <c:invertIfNegative val="0"/>
            <c:bubble3D val="0"/>
            <c:spPr>
              <a:solidFill>
                <a:srgbClr val="E29E9D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BF78-43A0-BC43-7359A951783F}"/>
              </c:ext>
            </c:extLst>
          </c:dPt>
          <c:dPt>
            <c:idx val="6"/>
            <c:invertIfNegative val="0"/>
            <c:bubble3D val="0"/>
            <c:spPr>
              <a:solidFill>
                <a:srgbClr val="E29E9D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BF78-43A0-BC43-7359A951783F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BF78-43A0-BC43-7359A951783F}"/>
              </c:ext>
            </c:extLst>
          </c:dPt>
          <c:dPt>
            <c:idx val="8"/>
            <c:invertIfNegative val="0"/>
            <c:bubble3D val="0"/>
            <c:spPr>
              <a:solidFill>
                <a:srgbClr val="E29E9D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BF78-43A0-BC43-7359A951783F}"/>
              </c:ext>
            </c:extLst>
          </c:dPt>
          <c:dPt>
            <c:idx val="9"/>
            <c:invertIfNegative val="0"/>
            <c:bubble3D val="0"/>
            <c:spPr>
              <a:solidFill>
                <a:srgbClr val="E29E9D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BF78-43A0-BC43-7359A951783F}"/>
              </c:ext>
            </c:extLst>
          </c:dPt>
          <c:dLbls>
            <c:dLbl>
              <c:idx val="9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fld id="{FE21BDF8-370D-E04A-875C-33DAEFB40196}" type="VALUE">
                      <a:rPr lang="en-US" sz="1600" b="0">
                        <a:solidFill>
                          <a:schemeClr val="accent5">
                            <a:lumMod val="50000"/>
                          </a:schemeClr>
                        </a:solidFill>
                      </a:rPr>
                      <a:pPr>
                        <a:defRPr sz="1600" b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t>[VALOR]</a:t>
                    </a:fld>
                    <a:endParaRPr lang="en-US"/>
                  </a:p>
                </c:rich>
              </c:tx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accent5">
                          <a:lumMod val="50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BF78-43A0-BC43-7359A951783F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accent5">
                        <a:lumMod val="50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'PR-(var)'!$B$8:$B$17</c:f>
              <c:strCache>
                <c:ptCount val="10"/>
                <c:pt idx="0">
                  <c:v>Marzo</c:v>
                </c:pt>
                <c:pt idx="1">
                  <c:v>Abril</c:v>
                </c:pt>
                <c:pt idx="2">
                  <c:v>Mayo</c:v>
                </c:pt>
                <c:pt idx="3">
                  <c:v>Junio</c:v>
                </c:pt>
                <c:pt idx="4">
                  <c:v>Julio</c:v>
                </c:pt>
                <c:pt idx="5">
                  <c:v>Agosto</c:v>
                </c:pt>
                <c:pt idx="6">
                  <c:v>Septiembre</c:v>
                </c:pt>
                <c:pt idx="7">
                  <c:v>Octubre</c:v>
                </c:pt>
                <c:pt idx="8">
                  <c:v>Noviembre</c:v>
                </c:pt>
                <c:pt idx="9">
                  <c:v>Diciembre</c:v>
                </c:pt>
              </c:strCache>
            </c:strRef>
          </c:cat>
          <c:val>
            <c:numRef>
              <c:f>'PR-(var)'!$C$8:$C$17</c:f>
              <c:numCache>
                <c:formatCode>#,##0_ ;[Red]\-#,##0\ </c:formatCode>
                <c:ptCount val="10"/>
                <c:pt idx="0">
                  <c:v>-59149</c:v>
                </c:pt>
                <c:pt idx="1">
                  <c:v>-39012</c:v>
                </c:pt>
                <c:pt idx="2">
                  <c:v>-129378</c:v>
                </c:pt>
                <c:pt idx="3">
                  <c:v>-166911</c:v>
                </c:pt>
                <c:pt idx="4">
                  <c:v>-197841</c:v>
                </c:pt>
                <c:pt idx="5">
                  <c:v>-82583</c:v>
                </c:pt>
                <c:pt idx="6">
                  <c:v>-76113</c:v>
                </c:pt>
                <c:pt idx="7">
                  <c:v>-734</c:v>
                </c:pt>
                <c:pt idx="8">
                  <c:v>-74381</c:v>
                </c:pt>
                <c:pt idx="9">
                  <c:v>-76782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BF78-43A0-BC43-7359A95178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46888623"/>
        <c:axId val="1299710511"/>
      </c:barChart>
      <c:catAx>
        <c:axId val="12468886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spc="20" baseline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1299710511"/>
        <c:crosses val="autoZero"/>
        <c:auto val="1"/>
        <c:lblAlgn val="ctr"/>
        <c:lblOffset val="100"/>
        <c:noMultiLvlLbl val="0"/>
      </c:catAx>
      <c:valAx>
        <c:axId val="1299710511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bg1">
                  <a:lumMod val="75000"/>
                  <a:alpha val="12000"/>
                </a:schemeClr>
              </a:solidFill>
              <a:round/>
            </a:ln>
            <a:effectLst/>
          </c:spPr>
        </c:majorGridlines>
        <c:numFmt formatCode="#,##0_ ;[Red]\-#,##0\ " sourceLinked="1"/>
        <c:majorTickMark val="none"/>
        <c:minorTickMark val="none"/>
        <c:tickLblPos val="nextTo"/>
        <c:crossAx val="12468886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6A9-4076-82B4-913100BC7CCF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6A9-4076-82B4-913100BC7CCF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D6A9-4076-82B4-913100BC7CCF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6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D6A9-4076-82B4-913100BC7CCF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6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D6A9-4076-82B4-913100BC7CCF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D6A9-4076-82B4-913100BC7CCF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6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D6A9-4076-82B4-913100BC7CCF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D6A9-4076-82B4-913100BC7CCF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D6A9-4076-82B4-913100BC7CCF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D6A9-4076-82B4-913100BC7CCF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D6A9-4076-82B4-913100BC7CCF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D6A9-4076-82B4-913100BC7CCF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D6A9-4076-82B4-913100BC7CCF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D6A9-4076-82B4-913100BC7CCF}"/>
              </c:ext>
            </c:extLst>
          </c:dPt>
          <c:dLbls>
            <c:dLbl>
              <c:idx val="4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1" i="0" u="none" strike="noStrike" kern="1200" baseline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fld id="{0BF68D2E-4F4B-DE47-9D1D-5916A77AAEC3}" type="VALUE">
                      <a:rPr lang="en-US" sz="1400" b="0">
                        <a:solidFill>
                          <a:schemeClr val="accent5">
                            <a:lumMod val="50000"/>
                          </a:schemeClr>
                        </a:solidFill>
                      </a:rPr>
                      <a:pPr>
                        <a:defRPr sz="1400" b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t>[VALOR]</a:t>
                    </a:fld>
                    <a:endParaRPr lang="en-US"/>
                  </a:p>
                </c:rich>
              </c:tx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5">
                          <a:lumMod val="50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E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D6A9-4076-82B4-913100BC7CCF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b="0"/>
                      <a:t>4.763.680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D6A9-4076-82B4-913100BC7CCF}"/>
                </c:ext>
              </c:extLst>
            </c:dLbl>
            <c:dLbl>
              <c:idx val="12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1" i="0" u="none" strike="noStrike" kern="1200" baseline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fld id="{97C0D4C5-4574-4C8C-9870-5DABFF84F79A}" type="VALUE">
                      <a:rPr lang="en-US" sz="1400" b="0">
                        <a:solidFill>
                          <a:schemeClr val="accent5">
                            <a:lumMod val="50000"/>
                          </a:schemeClr>
                        </a:solidFill>
                      </a:rPr>
                      <a:pPr>
                        <a:defRPr sz="1400" b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t>[VALOR]</a:t>
                    </a:fld>
                    <a:endParaRPr lang="en-US"/>
                  </a:p>
                </c:rich>
              </c:tx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5">
                          <a:lumMod val="50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E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9-D6A9-4076-82B4-913100BC7CCF}"/>
                </c:ext>
              </c:extLst>
            </c:dLbl>
            <c:dLbl>
              <c:idx val="13"/>
              <c:tx>
                <c:rich>
                  <a:bodyPr/>
                  <a:lstStyle/>
                  <a:p>
                    <a:fld id="{5538AA8F-F2C3-4F15-8991-14F303F29B96}" type="VALUE">
                      <a:rPr lang="en-US" sz="1400" b="0"/>
                      <a:pPr/>
                      <a:t>[VALOR]</a:t>
                    </a:fld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B-D6A9-4076-82B4-913100BC7CCF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accent5">
                        <a:lumMod val="50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'PR-DIC'!$B$18:$B$31</c:f>
              <c:numCache>
                <c:formatCode>General</c:formatCode>
                <c:ptCount val="14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  <c:pt idx="12">
                  <c:v>2020</c:v>
                </c:pt>
                <c:pt idx="13">
                  <c:v>2021</c:v>
                </c:pt>
              </c:numCache>
            </c:numRef>
          </c:cat>
          <c:val>
            <c:numRef>
              <c:f>'PR-DIC'!$C$18:$C$31</c:f>
              <c:numCache>
                <c:formatCode>#,##0</c:formatCode>
                <c:ptCount val="14"/>
                <c:pt idx="0">
                  <c:v>3128963</c:v>
                </c:pt>
                <c:pt idx="1">
                  <c:v>3923603</c:v>
                </c:pt>
                <c:pt idx="2">
                  <c:v>4100073</c:v>
                </c:pt>
                <c:pt idx="3">
                  <c:v>4422359</c:v>
                </c:pt>
                <c:pt idx="4">
                  <c:v>4848723</c:v>
                </c:pt>
                <c:pt idx="5">
                  <c:v>4701338</c:v>
                </c:pt>
                <c:pt idx="6">
                  <c:v>4447711</c:v>
                </c:pt>
                <c:pt idx="7">
                  <c:v>4093508</c:v>
                </c:pt>
                <c:pt idx="8">
                  <c:v>3702974</c:v>
                </c:pt>
                <c:pt idx="9">
                  <c:v>3412781</c:v>
                </c:pt>
                <c:pt idx="10">
                  <c:v>3202297</c:v>
                </c:pt>
                <c:pt idx="11">
                  <c:v>3163605</c:v>
                </c:pt>
                <c:pt idx="12">
                  <c:v>3888137</c:v>
                </c:pt>
                <c:pt idx="13">
                  <c:v>3105905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C-D6A9-4076-82B4-913100BC7CCF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379805984"/>
        <c:axId val="379797128"/>
      </c:barChart>
      <c:catAx>
        <c:axId val="379805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379797128"/>
        <c:crosses val="autoZero"/>
        <c:auto val="1"/>
        <c:lblAlgn val="ctr"/>
        <c:lblOffset val="100"/>
        <c:noMultiLvlLbl val="0"/>
      </c:catAx>
      <c:valAx>
        <c:axId val="379797128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3798059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485999128"/>
        <c:axId val="485928160"/>
      </c:barChart>
      <c:catAx>
        <c:axId val="485999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12700" cap="flat" cmpd="sng" algn="ctr">
            <a:solidFill>
              <a:schemeClr val="accent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spc="20" baseline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485928160"/>
        <c:crosses val="autoZero"/>
        <c:auto val="1"/>
        <c:lblAlgn val="ctr"/>
        <c:lblOffset val="100"/>
        <c:noMultiLvlLbl val="0"/>
      </c:catAx>
      <c:valAx>
        <c:axId val="48592816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accent1">
                  <a:alpha val="12000"/>
                </a:schemeClr>
              </a:solidFill>
              <a:round/>
            </a:ln>
            <a:effectLst/>
          </c:spPr>
        </c:majorGridlines>
        <c:numFmt formatCode="#,##0_ ;[Red]\-#,##0\ " sourceLinked="1"/>
        <c:majorTickMark val="none"/>
        <c:minorTickMark val="none"/>
        <c:tickLblPos val="nextTo"/>
        <c:crossAx val="4859991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4.1676921814751008E-2"/>
          <c:w val="0.96819890141659437"/>
          <c:h val="0.90873615555008613"/>
        </c:manualLayout>
      </c:layout>
      <c:barChart>
        <c:barDir val="col"/>
        <c:grouping val="clustered"/>
        <c:varyColors val="1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E29E9D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E0E-4E10-AEE9-BA10785F40DF}"/>
              </c:ext>
            </c:extLst>
          </c:dPt>
          <c:dPt>
            <c:idx val="1"/>
            <c:invertIfNegative val="0"/>
            <c:bubble3D val="0"/>
            <c:spPr>
              <a:solidFill>
                <a:srgbClr val="ECC2C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AE0E-4E10-AEE9-BA10785F40DF}"/>
              </c:ext>
            </c:extLst>
          </c:dPt>
          <c:dPt>
            <c:idx val="2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AE0E-4E10-AEE9-BA10785F40DF}"/>
              </c:ext>
            </c:extLst>
          </c:dPt>
          <c:dPt>
            <c:idx val="3"/>
            <c:invertIfNegative val="0"/>
            <c:bubble3D val="0"/>
            <c:spPr>
              <a:solidFill>
                <a:srgbClr val="E29E9D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AE0E-4E10-AEE9-BA10785F40DF}"/>
              </c:ext>
            </c:extLst>
          </c:dPt>
          <c:dPt>
            <c:idx val="4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AE0E-4E10-AEE9-BA10785F40DF}"/>
              </c:ext>
            </c:extLst>
          </c:dPt>
          <c:dPt>
            <c:idx val="5"/>
            <c:invertIfNegative val="0"/>
            <c:bubble3D val="0"/>
            <c:spPr>
              <a:solidFill>
                <a:srgbClr val="E29E9D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AE0E-4E10-AEE9-BA10785F40DF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AE0E-4E10-AEE9-BA10785F40DF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AE0E-4E10-AEE9-BA10785F40DF}"/>
              </c:ext>
            </c:extLst>
          </c:dPt>
          <c:dPt>
            <c:idx val="8"/>
            <c:invertIfNegative val="0"/>
            <c:bubble3D val="0"/>
            <c:spPr>
              <a:solidFill>
                <a:srgbClr val="E29E9D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AE0E-4E10-AEE9-BA10785F40DF}"/>
              </c:ext>
            </c:extLst>
          </c:dPt>
          <c:dPt>
            <c:idx val="9"/>
            <c:invertIfNegative val="0"/>
            <c:bubble3D val="0"/>
            <c:spPr>
              <a:solidFill>
                <a:srgbClr val="E29E9D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AE0E-4E10-AEE9-BA10785F40DF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BAC255B6-6385-F342-8E85-427D25801B5A}" type="VALUE">
                      <a:rPr lang="en-US">
                        <a:solidFill>
                          <a:srgbClr val="C00000"/>
                        </a:solidFill>
                      </a:rPr>
                      <a:pPr/>
                      <a:t>[VALOR]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AE0E-4E10-AEE9-BA10785F40DF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AA01C455-A28C-2548-97C7-83182D437304}" type="VALUE">
                      <a:rPr lang="en-US">
                        <a:solidFill>
                          <a:srgbClr val="C00000"/>
                        </a:solidFill>
                      </a:rPr>
                      <a:pPr/>
                      <a:t>[VALOR]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AE0E-4E10-AEE9-BA10785F40DF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621C7194-7F4C-4D47-A394-C387CA2B9E58}" type="VALUE">
                      <a:rPr lang="en-US">
                        <a:solidFill>
                          <a:srgbClr val="C00000"/>
                        </a:solidFill>
                      </a:rPr>
                      <a:pPr/>
                      <a:t>[VALOR]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AE0E-4E10-AEE9-BA10785F40DF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8E90FC65-53E5-5447-B75A-EBA246F50ADF}" type="VALUE">
                      <a:rPr lang="en-US">
                        <a:solidFill>
                          <a:srgbClr val="C00000"/>
                        </a:solidFill>
                      </a:rPr>
                      <a:pPr/>
                      <a:t>[VALOR]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AE0E-4E10-AEE9-BA10785F40DF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8EBA8C17-7FC2-8042-B96A-ADE7D6EB9474}" type="VALUE">
                      <a:rPr lang="en-US">
                        <a:solidFill>
                          <a:srgbClr val="C00000"/>
                        </a:solidFill>
                      </a:rPr>
                      <a:pPr/>
                      <a:t>[VALOR]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AE0E-4E10-AEE9-BA10785F40DF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14E936E9-E467-DF4C-8E89-28195788EB8C}" type="VALUE">
                      <a:rPr lang="en-US">
                        <a:solidFill>
                          <a:srgbClr val="C00000"/>
                        </a:solidFill>
                      </a:rPr>
                      <a:pPr/>
                      <a:t>[VALOR]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AE0E-4E10-AEE9-BA10785F40DF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EC896B8C-62A2-D745-9F62-41E697D8E45A}" type="VALUE">
                      <a:rPr lang="en-US">
                        <a:solidFill>
                          <a:schemeClr val="accent5">
                            <a:lumMod val="50000"/>
                          </a:schemeClr>
                        </a:solidFill>
                      </a:rPr>
                      <a:pPr/>
                      <a:t>[VALOR]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AE0E-4E10-AEE9-BA10785F40DF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0F53E436-7601-3844-927A-731526E043CE}" type="VALUE">
                      <a:rPr lang="en-US">
                        <a:solidFill>
                          <a:schemeClr val="accent5">
                            <a:lumMod val="50000"/>
                          </a:schemeClr>
                        </a:solidFill>
                      </a:rPr>
                      <a:pPr/>
                      <a:t>[VALOR]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AE0E-4E10-AEE9-BA10785F40DF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fld id="{DC50128A-5E18-554C-97AE-68077B6F221A}" type="VALUE">
                      <a:rPr lang="en-US">
                        <a:solidFill>
                          <a:srgbClr val="C00000"/>
                        </a:solidFill>
                      </a:rPr>
                      <a:pPr/>
                      <a:t>[VALOR]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AE0E-4E10-AEE9-BA10785F40DF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fld id="{C38960A8-CF86-154B-B269-B4AA043271DF}" type="VALUE">
                      <a:rPr lang="en-US">
                        <a:solidFill>
                          <a:srgbClr val="C00000"/>
                        </a:solidFill>
                      </a:rPr>
                      <a:pPr/>
                      <a:t>[VALOR]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AE0E-4E10-AEE9-BA10785F40DF}"/>
                </c:ext>
              </c:extLst>
            </c:dLbl>
            <c:numFmt formatCode="#,##0_ ;[Red]\-#,##0\ 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rgbClr val="C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JOVENES!$B$40:$B$49</c:f>
              <c:strCache>
                <c:ptCount val="10"/>
                <c:pt idx="0">
                  <c:v>Marzo</c:v>
                </c:pt>
                <c:pt idx="1">
                  <c:v>Abril</c:v>
                </c:pt>
                <c:pt idx="2">
                  <c:v>Mayo</c:v>
                </c:pt>
                <c:pt idx="3">
                  <c:v>Junio</c:v>
                </c:pt>
                <c:pt idx="4">
                  <c:v>Julio</c:v>
                </c:pt>
                <c:pt idx="5">
                  <c:v>Agosto</c:v>
                </c:pt>
                <c:pt idx="6">
                  <c:v>Septiembre</c:v>
                </c:pt>
                <c:pt idx="7">
                  <c:v>Octubre</c:v>
                </c:pt>
                <c:pt idx="8">
                  <c:v>Noviembre</c:v>
                </c:pt>
                <c:pt idx="9">
                  <c:v>Diciembre</c:v>
                </c:pt>
              </c:strCache>
            </c:strRef>
          </c:cat>
          <c:val>
            <c:numRef>
              <c:f>JOVENES!$D$40:$D$49</c:f>
              <c:numCache>
                <c:formatCode>#,##0_ ;[Red]\-#,##0\ </c:formatCode>
                <c:ptCount val="10"/>
                <c:pt idx="0">
                  <c:v>-8610</c:v>
                </c:pt>
                <c:pt idx="1">
                  <c:v>-1909</c:v>
                </c:pt>
                <c:pt idx="2">
                  <c:v>-32990</c:v>
                </c:pt>
                <c:pt idx="3">
                  <c:v>-23557</c:v>
                </c:pt>
                <c:pt idx="4">
                  <c:v>-36926</c:v>
                </c:pt>
                <c:pt idx="5">
                  <c:v>-17120</c:v>
                </c:pt>
                <c:pt idx="6">
                  <c:v>5838</c:v>
                </c:pt>
                <c:pt idx="7">
                  <c:v>5867</c:v>
                </c:pt>
                <c:pt idx="8">
                  <c:v>-11554</c:v>
                </c:pt>
                <c:pt idx="9">
                  <c:v>-22848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AE0E-4E10-AEE9-BA10785F40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485999128"/>
        <c:axId val="485928160"/>
      </c:barChart>
      <c:catAx>
        <c:axId val="485999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12700" cap="flat" cmpd="sng" algn="ctr">
            <a:solidFill>
              <a:schemeClr val="bg1">
                <a:lumMod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485928160"/>
        <c:crosses val="autoZero"/>
        <c:auto val="1"/>
        <c:lblAlgn val="ctr"/>
        <c:lblOffset val="100"/>
        <c:noMultiLvlLbl val="0"/>
      </c:catAx>
      <c:valAx>
        <c:axId val="48592816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bg1">
                  <a:lumMod val="75000"/>
                  <a:alpha val="12000"/>
                </a:schemeClr>
              </a:solidFill>
              <a:round/>
            </a:ln>
            <a:effectLst/>
          </c:spPr>
        </c:majorGridlines>
        <c:numFmt formatCode="#,##0_ ;[Red]\-#,##0\ " sourceLinked="1"/>
        <c:majorTickMark val="none"/>
        <c:minorTickMark val="none"/>
        <c:tickLblPos val="nextTo"/>
        <c:crossAx val="4859991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es-E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1196155352973523E-2"/>
          <c:y val="2.3544892674015914E-2"/>
          <c:w val="0.97545708327550429"/>
          <c:h val="0.90022197704589257"/>
        </c:manualLayout>
      </c:layout>
      <c:barChart>
        <c:barDir val="col"/>
        <c:grouping val="clustered"/>
        <c:varyColors val="1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5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ED5-4C11-A91C-BE3654EA2AC8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5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ED5-4C11-A91C-BE3654EA2AC8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2ED5-4C11-A91C-BE3654EA2AC8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2ED5-4C11-A91C-BE3654EA2AC8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2ED5-4C11-A91C-BE3654EA2AC8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2ED5-4C11-A91C-BE3654EA2AC8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2ED5-4C11-A91C-BE3654EA2AC8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2ED5-4C11-A91C-BE3654EA2AC8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2ED5-4C11-A91C-BE3654EA2AC8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2ED5-4C11-A91C-BE3654EA2AC8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2ED5-4C11-A91C-BE3654EA2AC8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2ED5-4C11-A91C-BE3654EA2AC8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2ED5-4C11-A91C-BE3654EA2AC8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5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2ED5-4C11-A91C-BE3654EA2AC8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5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2ED5-4C11-A91C-BE3654EA2AC8}"/>
              </c:ext>
            </c:extLst>
          </c:dPt>
          <c:dPt>
            <c:idx val="15"/>
            <c:invertIfNegative val="0"/>
            <c:bubble3D val="0"/>
            <c:spPr>
              <a:solidFill>
                <a:schemeClr val="accent5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2ED5-4C11-A91C-BE3654EA2AC8}"/>
              </c:ext>
            </c:extLst>
          </c:dPt>
          <c:dPt>
            <c:idx val="16"/>
            <c:invertIfNegative val="0"/>
            <c:bubble3D val="0"/>
            <c:spPr>
              <a:solidFill>
                <a:schemeClr val="accent5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1-2ED5-4C11-A91C-BE3654EA2AC8}"/>
              </c:ext>
            </c:extLst>
          </c:dPt>
          <c:dPt>
            <c:idx val="17"/>
            <c:invertIfNegative val="0"/>
            <c:bubble3D val="0"/>
            <c:spPr>
              <a:solidFill>
                <a:schemeClr val="accent5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3-2ED5-4C11-A91C-BE3654EA2AC8}"/>
              </c:ext>
            </c:extLst>
          </c:dPt>
          <c:dPt>
            <c:idx val="18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5-2ED5-4C11-A91C-BE3654EA2AC8}"/>
              </c:ext>
            </c:extLst>
          </c:dPt>
          <c:dPt>
            <c:idx val="19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7-2ED5-4C11-A91C-BE3654EA2AC8}"/>
              </c:ext>
            </c:extLst>
          </c:dPt>
          <c:dPt>
            <c:idx val="20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9-2ED5-4C11-A91C-BE3654EA2AC8}"/>
              </c:ext>
            </c:extLst>
          </c:dPt>
          <c:dPt>
            <c:idx val="21"/>
            <c:invertIfNegative val="0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B-2ED5-4C11-A91C-BE3654EA2AC8}"/>
              </c:ext>
            </c:extLst>
          </c:dPt>
          <c:dPt>
            <c:idx val="22"/>
            <c:invertIfNegative val="0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D-2ED5-4C11-A91C-BE3654EA2AC8}"/>
              </c:ext>
            </c:extLst>
          </c:dPt>
          <c:dPt>
            <c:idx val="23"/>
            <c:invertIfNegative val="0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F-2ED5-4C11-A91C-BE3654EA2AC8}"/>
              </c:ext>
            </c:extLst>
          </c:dPt>
          <c:dPt>
            <c:idx val="24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1-2ED5-4C11-A91C-BE3654EA2AC8}"/>
              </c:ext>
            </c:extLst>
          </c:dPt>
          <c:dPt>
            <c:idx val="25"/>
            <c:invertIfNegative val="0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3-2ED5-4C11-A91C-BE3654EA2AC8}"/>
              </c:ext>
            </c:extLst>
          </c:dPt>
          <c:dLbls>
            <c:dLbl>
              <c:idx val="0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accent5">
                          <a:lumMod val="50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E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2ED5-4C11-A91C-BE3654EA2AC8}"/>
                </c:ext>
              </c:extLst>
            </c:dLbl>
            <c:dLbl>
              <c:idx val="16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accent5">
                          <a:lumMod val="50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E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1-2ED5-4C11-A91C-BE3654EA2AC8}"/>
                </c:ext>
              </c:extLst>
            </c:dLbl>
            <c:dLbl>
              <c:idx val="17"/>
              <c:tx>
                <c:rich>
                  <a:bodyPr/>
                  <a:lstStyle/>
                  <a:p>
                    <a:r>
                      <a:rPr lang="en-US" b="0"/>
                      <a:t>4.763.680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23-2ED5-4C11-A91C-BE3654EA2AC8}"/>
                </c:ext>
              </c:extLst>
            </c:dLbl>
            <c:dLbl>
              <c:idx val="24"/>
              <c:tx>
                <c:rich>
                  <a:bodyPr rot="-5400000" spcFirstLastPara="1" vertOverflow="ellipsis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baseline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fld id="{97C0D4C5-4574-4C8C-9870-5DABFF84F79A}" type="VALUE">
                      <a:rPr lang="en-US" sz="1000" b="0">
                        <a:solidFill>
                          <a:schemeClr val="accent5">
                            <a:lumMod val="50000"/>
                          </a:schemeClr>
                        </a:solidFill>
                      </a:rPr>
                      <a:pPr>
                        <a:defRPr sz="1000" b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t>[VALOR]</a:t>
                    </a:fld>
                    <a:endParaRPr lang="en-US"/>
                  </a:p>
                </c:rich>
              </c:tx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accent5">
                          <a:lumMod val="50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E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31-2ED5-4C11-A91C-BE3654EA2AC8}"/>
                </c:ext>
              </c:extLst>
            </c:dLbl>
            <c:dLbl>
              <c:idx val="25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0" i="0" u="none" strike="noStrike" kern="1200" baseline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fld id="{5538AA8F-F2C3-4F15-8991-14F303F29B96}" type="VALUE">
                      <a:rPr lang="en-US" sz="1400" b="1">
                        <a:solidFill>
                          <a:schemeClr val="accent5">
                            <a:lumMod val="50000"/>
                          </a:schemeClr>
                        </a:solidFill>
                      </a:rPr>
                      <a:pPr>
                        <a:defRPr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t>[VALOR]</a:t>
                    </a:fld>
                    <a:endParaRPr lang="en-US"/>
                  </a:p>
                </c:rich>
              </c:tx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accent5">
                          <a:lumMod val="50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E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33-2ED5-4C11-A91C-BE3654EA2AC8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accent5">
                        <a:lumMod val="50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'PR-DIC (2)'!$B$6:$B$31</c:f>
              <c:numCache>
                <c:formatCode>General</c:formatCode>
                <c:ptCount val="2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</c:numCache>
            </c:numRef>
          </c:cat>
          <c:val>
            <c:numRef>
              <c:f>'PR-DIC (2)'!$C$6:$C$31</c:f>
              <c:numCache>
                <c:formatCode>#,##0</c:formatCode>
                <c:ptCount val="26"/>
                <c:pt idx="0">
                  <c:v>554812.02</c:v>
                </c:pt>
                <c:pt idx="1">
                  <c:v>487759.35000000003</c:v>
                </c:pt>
                <c:pt idx="2">
                  <c:v>390989.02</c:v>
                </c:pt>
                <c:pt idx="3">
                  <c:v>319431.33</c:v>
                </c:pt>
                <c:pt idx="4">
                  <c:v>292405.02</c:v>
                </c:pt>
                <c:pt idx="5">
                  <c:v>298130.09000000003</c:v>
                </c:pt>
                <c:pt idx="6">
                  <c:v>308145</c:v>
                </c:pt>
                <c:pt idx="7">
                  <c:v>299160</c:v>
                </c:pt>
                <c:pt idx="8">
                  <c:v>268813</c:v>
                </c:pt>
                <c:pt idx="9">
                  <c:v>275895</c:v>
                </c:pt>
                <c:pt idx="10">
                  <c:v>242012</c:v>
                </c:pt>
                <c:pt idx="11">
                  <c:v>240383</c:v>
                </c:pt>
                <c:pt idx="12">
                  <c:v>385130</c:v>
                </c:pt>
                <c:pt idx="13">
                  <c:v>446769</c:v>
                </c:pt>
                <c:pt idx="14">
                  <c:v>433774</c:v>
                </c:pt>
                <c:pt idx="15">
                  <c:v>460561</c:v>
                </c:pt>
                <c:pt idx="16">
                  <c:v>456635</c:v>
                </c:pt>
                <c:pt idx="17">
                  <c:v>412584</c:v>
                </c:pt>
                <c:pt idx="18">
                  <c:v>387950</c:v>
                </c:pt>
                <c:pt idx="19">
                  <c:v>342177</c:v>
                </c:pt>
                <c:pt idx="20">
                  <c:v>294570</c:v>
                </c:pt>
                <c:pt idx="21">
                  <c:v>268406</c:v>
                </c:pt>
                <c:pt idx="22">
                  <c:v>247212</c:v>
                </c:pt>
                <c:pt idx="23">
                  <c:v>246706</c:v>
                </c:pt>
                <c:pt idx="24">
                  <c:v>362997</c:v>
                </c:pt>
                <c:pt idx="25">
                  <c:v>222594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4-2ED5-4C11-A91C-BE3654EA2AC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379805984"/>
        <c:axId val="379797128"/>
      </c:barChart>
      <c:catAx>
        <c:axId val="379805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379797128"/>
        <c:crosses val="autoZero"/>
        <c:auto val="1"/>
        <c:lblAlgn val="ctr"/>
        <c:lblOffset val="100"/>
        <c:noMultiLvlLbl val="0"/>
      </c:catAx>
      <c:valAx>
        <c:axId val="379797128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3798059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D1E9E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AC9-418F-91C4-DCB61A0789DA}"/>
              </c:ext>
            </c:extLst>
          </c:dPt>
          <c:dPt>
            <c:idx val="1"/>
            <c:invertIfNegative val="0"/>
            <c:bubble3D val="0"/>
            <c:spPr>
              <a:solidFill>
                <a:srgbClr val="D1E9E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1AC9-418F-91C4-DCB61A0789DA}"/>
              </c:ext>
            </c:extLst>
          </c:dPt>
          <c:dPt>
            <c:idx val="2"/>
            <c:invertIfNegative val="0"/>
            <c:bubble3D val="0"/>
            <c:spPr>
              <a:solidFill>
                <a:srgbClr val="008F7A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1AC9-418F-91C4-DCB61A0789DA}"/>
              </c:ext>
            </c:extLst>
          </c:dPt>
          <c:dPt>
            <c:idx val="3"/>
            <c:invertIfNegative val="0"/>
            <c:bubble3D val="0"/>
            <c:spPr>
              <a:solidFill>
                <a:srgbClr val="00919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1AC9-418F-91C4-DCB61A0789DA}"/>
              </c:ext>
            </c:extLst>
          </c:dPt>
          <c:dPt>
            <c:idx val="4"/>
            <c:invertIfNegative val="0"/>
            <c:bubble3D val="0"/>
            <c:spPr>
              <a:solidFill>
                <a:srgbClr val="00919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1AC9-418F-91C4-DCB61A0789DA}"/>
              </c:ext>
            </c:extLst>
          </c:dPt>
          <c:dPt>
            <c:idx val="5"/>
            <c:invertIfNegative val="0"/>
            <c:bubble3D val="0"/>
            <c:spPr>
              <a:solidFill>
                <a:srgbClr val="7BBBA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1AC9-418F-91C4-DCB61A0789DA}"/>
              </c:ext>
            </c:extLst>
          </c:dPt>
          <c:dPt>
            <c:idx val="6"/>
            <c:invertIfNegative val="0"/>
            <c:bubble3D val="0"/>
            <c:spPr>
              <a:solidFill>
                <a:srgbClr val="7BBBA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1AC9-418F-91C4-DCB61A0789DA}"/>
              </c:ext>
            </c:extLst>
          </c:dPt>
          <c:dPt>
            <c:idx val="7"/>
            <c:invertIfNegative val="0"/>
            <c:bubble3D val="0"/>
            <c:spPr>
              <a:solidFill>
                <a:srgbClr val="D1E9E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1AC9-418F-91C4-DCB61A0789DA}"/>
              </c:ext>
            </c:extLst>
          </c:dPt>
          <c:dPt>
            <c:idx val="8"/>
            <c:invertIfNegative val="0"/>
            <c:bubble3D val="0"/>
            <c:spPr>
              <a:solidFill>
                <a:srgbClr val="7BBBA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1AC9-418F-91C4-DCB61A0789DA}"/>
              </c:ext>
            </c:extLst>
          </c:dPt>
          <c:dPt>
            <c:idx val="9"/>
            <c:invertIfNegative val="0"/>
            <c:bubble3D val="0"/>
            <c:spPr>
              <a:solidFill>
                <a:srgbClr val="008F7A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1AC9-418F-91C4-DCB61A0789DA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2EE912D7-836A-AA44-ADD0-F264742879B9}" type="VALUE">
                      <a:rPr lang="en-US">
                        <a:solidFill>
                          <a:srgbClr val="C00000"/>
                        </a:solidFill>
                      </a:rPr>
                      <a:pPr/>
                      <a:t>[VALOR]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1AC9-418F-91C4-DCB61A0789D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DABA23F1-6443-B644-BAD7-63ABE1581625}" type="VALUE">
                      <a:rPr lang="en-US">
                        <a:solidFill>
                          <a:srgbClr val="C00000"/>
                        </a:solidFill>
                      </a:rPr>
                      <a:pPr/>
                      <a:t>[VALOR]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1AC9-418F-91C4-DCB61A0789DA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3F853E86-F5CA-2F41-95B6-3E4181A7D346}" type="VALUE">
                      <a:rPr lang="en-US">
                        <a:solidFill>
                          <a:srgbClr val="C00000"/>
                        </a:solidFill>
                      </a:rPr>
                      <a:pPr/>
                      <a:t>[VALOR]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1AC9-418F-91C4-DCB61A0789DA}"/>
                </c:ext>
              </c:extLst>
            </c:dLbl>
            <c:dLbl>
              <c:idx val="3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0" i="0" u="none" strike="noStrike" kern="1200" baseline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fld id="{335596D1-026C-D440-84E7-6A634F0910C2}" type="VALUE">
                      <a:rPr lang="en-US" sz="1800">
                        <a:solidFill>
                          <a:srgbClr val="C00000"/>
                        </a:solidFill>
                      </a:rPr>
                      <a:pPr>
                        <a:defRPr sz="180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t>[VALOR]</a:t>
                    </a:fld>
                    <a:endParaRPr lang="en-US"/>
                  </a:p>
                </c:rich>
              </c:tx>
              <c:numFmt formatCode="#,##0_ ;[Red]\-#,##0\ 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rgbClr val="C0000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1AC9-418F-91C4-DCB61A0789DA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5700D193-53FD-284A-81D3-BC5BF6F6D99F}" type="VALUE">
                      <a:rPr lang="en-US">
                        <a:solidFill>
                          <a:srgbClr val="C00000"/>
                        </a:solidFill>
                      </a:rPr>
                      <a:pPr/>
                      <a:t>[VALOR]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1AC9-418F-91C4-DCB61A0789DA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9C7AAA23-6713-5147-937E-31D6EFBA4E75}" type="VALUE">
                      <a:rPr lang="en-US">
                        <a:solidFill>
                          <a:srgbClr val="C00000"/>
                        </a:solidFill>
                      </a:rPr>
                      <a:pPr/>
                      <a:t>[VALOR]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1AC9-418F-91C4-DCB61A0789DA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3DD2717F-1CFA-9C49-99AE-F885ADFFDF95}" type="VALUE">
                      <a:rPr lang="en-US">
                        <a:solidFill>
                          <a:srgbClr val="C00000"/>
                        </a:solidFill>
                      </a:rPr>
                      <a:pPr/>
                      <a:t>[VALOR]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1AC9-418F-91C4-DCB61A0789DA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736FC3EB-589B-7F42-A808-D4734D6850D1}" type="VALUE">
                      <a:rPr lang="en-US">
                        <a:solidFill>
                          <a:srgbClr val="C00000"/>
                        </a:solidFill>
                      </a:rPr>
                      <a:pPr/>
                      <a:t>[VALOR]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1AC9-418F-91C4-DCB61A0789DA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fld id="{F844334A-5E21-C640-B397-61F1CCF500FB}" type="VALUE">
                      <a:rPr lang="en-US">
                        <a:solidFill>
                          <a:srgbClr val="C00000"/>
                        </a:solidFill>
                      </a:rPr>
                      <a:pPr/>
                      <a:t>[VALOR]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1AC9-418F-91C4-DCB61A0789DA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fld id="{EDEC17AA-95B9-274E-BD9F-1B63F65A8A81}" type="VALUE">
                      <a:rPr lang="en-US">
                        <a:solidFill>
                          <a:srgbClr val="C00000"/>
                        </a:solidFill>
                      </a:rPr>
                      <a:pPr/>
                      <a:t>[VALOR]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1AC9-418F-91C4-DCB61A0789DA}"/>
                </c:ext>
              </c:extLst>
            </c:dLbl>
            <c:numFmt formatCode="#,##0_ ;[Red]\-#,##0\ 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accent5">
                        <a:lumMod val="50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GENERO!$B$40:$B$49</c:f>
              <c:strCache>
                <c:ptCount val="10"/>
                <c:pt idx="0">
                  <c:v>Marzo</c:v>
                </c:pt>
                <c:pt idx="1">
                  <c:v>Abril</c:v>
                </c:pt>
                <c:pt idx="2">
                  <c:v>Mayo</c:v>
                </c:pt>
                <c:pt idx="3">
                  <c:v>Junio</c:v>
                </c:pt>
                <c:pt idx="4">
                  <c:v>Julio</c:v>
                </c:pt>
                <c:pt idx="5">
                  <c:v>Agosto</c:v>
                </c:pt>
                <c:pt idx="6">
                  <c:v>Septiembre</c:v>
                </c:pt>
                <c:pt idx="7">
                  <c:v>Octubre</c:v>
                </c:pt>
                <c:pt idx="8">
                  <c:v>Noviembre</c:v>
                </c:pt>
                <c:pt idx="9">
                  <c:v>Diciembre</c:v>
                </c:pt>
              </c:strCache>
            </c:strRef>
          </c:cat>
          <c:val>
            <c:numRef>
              <c:f>GENERO!$E$40:$E$49</c:f>
              <c:numCache>
                <c:formatCode>#,##0_ ;[Red]\-#,##0\ </c:formatCode>
                <c:ptCount val="10"/>
                <c:pt idx="0">
                  <c:v>-26680</c:v>
                </c:pt>
                <c:pt idx="1">
                  <c:v>-14974</c:v>
                </c:pt>
                <c:pt idx="2">
                  <c:v>-61654</c:v>
                </c:pt>
                <c:pt idx="3">
                  <c:v>-78861</c:v>
                </c:pt>
                <c:pt idx="4">
                  <c:v>-104891</c:v>
                </c:pt>
                <c:pt idx="5">
                  <c:v>-45503</c:v>
                </c:pt>
                <c:pt idx="6">
                  <c:v>-39977</c:v>
                </c:pt>
                <c:pt idx="7">
                  <c:v>-3660</c:v>
                </c:pt>
                <c:pt idx="8">
                  <c:v>-40322</c:v>
                </c:pt>
                <c:pt idx="9">
                  <c:v>-64225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1AC9-418F-91C4-DCB61A0789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485999128"/>
        <c:axId val="485928160"/>
      </c:barChart>
      <c:catAx>
        <c:axId val="485999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12700" cap="flat" cmpd="sng" algn="ctr">
            <a:solidFill>
              <a:schemeClr val="accent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spc="20" baseline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485928160"/>
        <c:crosses val="autoZero"/>
        <c:auto val="1"/>
        <c:lblAlgn val="ctr"/>
        <c:lblOffset val="100"/>
        <c:noMultiLvlLbl val="0"/>
      </c:catAx>
      <c:valAx>
        <c:axId val="48592816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bg1">
                  <a:lumMod val="75000"/>
                  <a:alpha val="12000"/>
                </a:schemeClr>
              </a:solidFill>
              <a:round/>
            </a:ln>
            <a:effectLst/>
          </c:spPr>
        </c:majorGridlines>
        <c:numFmt formatCode="#,##0_ ;[Red]\-#,##0\ " sourceLinked="1"/>
        <c:majorTickMark val="none"/>
        <c:minorTickMark val="none"/>
        <c:tickLblPos val="nextTo"/>
        <c:crossAx val="4859991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5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171-D945-9055-1C2CC3364802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171-D945-9055-1C2CC3364802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D171-D945-9055-1C2CC3364802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D171-D945-9055-1C2CC3364802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D171-D945-9055-1C2CC3364802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CE29E939-A5E6-FC42-91E1-12B086C998D4}" type="VALUE">
                      <a:rPr lang="en-US">
                        <a:solidFill>
                          <a:schemeClr val="accent5">
                            <a:lumMod val="50000"/>
                          </a:schemeClr>
                        </a:solidFill>
                      </a:rPr>
                      <a:pPr/>
                      <a:t>[VALOR]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171-D945-9055-1C2CC3364802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39C87125-A2B0-174F-AEB6-F1760AD8EEFE}" type="VALUE">
                      <a:rPr lang="en-US">
                        <a:solidFill>
                          <a:schemeClr val="accent5">
                            <a:lumMod val="50000"/>
                          </a:schemeClr>
                        </a:solidFill>
                      </a:rPr>
                      <a:pPr/>
                      <a:t>[VALOR]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D171-D945-9055-1C2CC3364802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C3316B8E-297E-4B4A-B3AE-88A5D6FBE604}" type="VALUE">
                      <a:rPr lang="en-US">
                        <a:solidFill>
                          <a:schemeClr val="accent5">
                            <a:lumMod val="50000"/>
                          </a:schemeClr>
                        </a:solidFill>
                      </a:rPr>
                      <a:pPr/>
                      <a:t>[VALOR]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D171-D945-9055-1C2CC3364802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C8D61FED-7965-014B-80B9-8349C37452AC}" type="VALUE">
                      <a:rPr lang="en-US">
                        <a:solidFill>
                          <a:schemeClr val="accent5">
                            <a:lumMod val="50000"/>
                          </a:schemeClr>
                        </a:solidFill>
                      </a:rPr>
                      <a:pPr/>
                      <a:t>[VALOR]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D171-D945-9055-1C2CC3364802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E5D06844-ABE0-6B4F-88E3-CA82B720A6FC}" type="VALUE">
                      <a:rPr lang="en-US">
                        <a:solidFill>
                          <a:schemeClr val="accent5">
                            <a:lumMod val="50000"/>
                          </a:schemeClr>
                        </a:solidFill>
                      </a:rPr>
                      <a:pPr/>
                      <a:t>[VALOR]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D171-D945-9055-1C2CC33648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accent5">
                        <a:lumMod val="50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SECTORES!$J$19:$J$23</c:f>
              <c:strCache>
                <c:ptCount val="5"/>
                <c:pt idx="0">
                  <c:v>Servicios</c:v>
                </c:pt>
                <c:pt idx="1">
                  <c:v>Sin Actividad</c:v>
                </c:pt>
                <c:pt idx="2">
                  <c:v>Industria</c:v>
                </c:pt>
                <c:pt idx="3">
                  <c:v>Construcción</c:v>
                </c:pt>
                <c:pt idx="4">
                  <c:v>Agricultura</c:v>
                </c:pt>
              </c:strCache>
            </c:strRef>
          </c:cat>
          <c:val>
            <c:numRef>
              <c:f>SECTORES!$K$19:$K$23</c:f>
              <c:numCache>
                <c:formatCode>#,##0_ ;[Red]\-#,##0\ </c:formatCode>
                <c:ptCount val="5"/>
                <c:pt idx="0">
                  <c:v>-647636</c:v>
                </c:pt>
                <c:pt idx="1">
                  <c:v>-96391</c:v>
                </c:pt>
                <c:pt idx="2">
                  <c:v>-58637</c:v>
                </c:pt>
                <c:pt idx="3">
                  <c:v>-54222</c:v>
                </c:pt>
                <c:pt idx="4">
                  <c:v>-45998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171-D945-9055-1C2CC33648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485999128"/>
        <c:axId val="485928160"/>
      </c:barChart>
      <c:catAx>
        <c:axId val="485999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12700" cap="flat" cmpd="sng" algn="ctr">
            <a:solidFill>
              <a:schemeClr val="accent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spc="20" baseline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485928160"/>
        <c:crosses val="autoZero"/>
        <c:auto val="1"/>
        <c:lblAlgn val="ctr"/>
        <c:lblOffset val="300"/>
        <c:noMultiLvlLbl val="0"/>
      </c:catAx>
      <c:valAx>
        <c:axId val="48592816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bg1">
                  <a:lumMod val="75000"/>
                  <a:alpha val="12000"/>
                </a:schemeClr>
              </a:solidFill>
              <a:round/>
            </a:ln>
            <a:effectLst/>
          </c:spPr>
        </c:majorGridlines>
        <c:numFmt formatCode="#,##0_ ;[Red]\-#,##0\ " sourceLinked="1"/>
        <c:majorTickMark val="none"/>
        <c:minorTickMark val="none"/>
        <c:tickLblPos val="nextTo"/>
        <c:crossAx val="4859991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18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2AE6D5-6095-C94C-8677-A12BED59C780}" type="datetimeFigureOut">
              <a:rPr lang="es-ES" smtClean="0"/>
              <a:t>4/1/22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88EEE6-3C77-294C-AD55-8363CD168AF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57015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88EEE6-3C77-294C-AD55-8363CD168AF8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57876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/>
              <a:t>ESTE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88EEE6-3C77-294C-AD55-8363CD168AF8}" type="slidenum">
              <a:rPr lang="es-ES" smtClean="0"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12524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88EEE6-3C77-294C-AD55-8363CD168AF8}" type="slidenum">
              <a:rPr lang="es-ES" smtClean="0"/>
              <a:t>12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097847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88EEE6-3C77-294C-AD55-8363CD168AF8}" type="slidenum">
              <a:rPr lang="es-ES" smtClean="0"/>
              <a:t>13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372896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/>
              <a:t>ESTE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88EEE6-3C77-294C-AD55-8363CD168AF8}" type="slidenum">
              <a:rPr lang="es-ES" smtClean="0"/>
              <a:t>14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04731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88EEE6-3C77-294C-AD55-8363CD168AF8}" type="slidenum">
              <a:rPr lang="es-ES" smtClean="0"/>
              <a:t>15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232078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88EEE6-3C77-294C-AD55-8363CD168AF8}" type="slidenum">
              <a:rPr lang="es-ES" smtClean="0"/>
              <a:t>16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552760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88EEE6-3C77-294C-AD55-8363CD168AF8}" type="slidenum">
              <a:rPr lang="es-ES" smtClean="0"/>
              <a:t>17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414625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88EEE6-3C77-294C-AD55-8363CD168AF8}" type="slidenum">
              <a:rPr lang="es-ES" smtClean="0"/>
              <a:t>18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537513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88EEE6-3C77-294C-AD55-8363CD168AF8}" type="slidenum">
              <a:rPr lang="es-ES" smtClean="0"/>
              <a:t>19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9317428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/>
              <a:t>ESTE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88EEE6-3C77-294C-AD55-8363CD168AF8}" type="slidenum">
              <a:rPr lang="es-ES" smtClean="0"/>
              <a:t>20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916242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88EEE6-3C77-294C-AD55-8363CD168AF8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0356193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/>
              <a:t>ESTE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88EEE6-3C77-294C-AD55-8363CD168AF8}" type="slidenum">
              <a:rPr lang="es-ES" smtClean="0"/>
              <a:t>21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876963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88EEE6-3C77-294C-AD55-8363CD168AF8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19123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88EEE6-3C77-294C-AD55-8363CD168AF8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47998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88EEE6-3C77-294C-AD55-8363CD168AF8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716377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88EEE6-3C77-294C-AD55-8363CD168AF8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601893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88EEE6-3C77-294C-AD55-8363CD168AF8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10241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88EEE6-3C77-294C-AD55-8363CD168AF8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916000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b="1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88EEE6-3C77-294C-AD55-8363CD168AF8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96397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A29F92-8CE3-8344-A064-2777CBAD06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894BB66-3C50-484B-8A23-2CBB0F0205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3C36ED6-4A93-E944-9C2C-F6D5CC58D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F475-D76F-5E4E-BCAA-D445CF4956DC}" type="datetimeFigureOut">
              <a:rPr lang="es-ES" smtClean="0"/>
              <a:t>4/1/22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C5581EA-6EFE-6D44-A5A6-9C7171006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9408E22-CED5-B547-8086-51958CD36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C5ED2-0245-694E-8B2A-633F93684E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68266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8ABAC3-5816-2E40-A9D9-A96E1BE87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B551EF6-1ABC-1E45-904A-AA3959AFA9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F8BEF9A-7779-7E45-83CA-ADE68C55A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F475-D76F-5E4E-BCAA-D445CF4956DC}" type="datetimeFigureOut">
              <a:rPr lang="es-ES" smtClean="0"/>
              <a:t>4/1/22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F3428B9-3E95-3F43-A981-8513D871A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7BF90EE-AAE4-D341-B041-4D71BB175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C5ED2-0245-694E-8B2A-633F93684E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96932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978E48A-48BC-5F42-91A0-684A3CC8CE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621AB16-1A98-EE42-932B-38FD4A589A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2CB69E9-68AB-7044-B02A-014E6AF9E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F475-D76F-5E4E-BCAA-D445CF4956DC}" type="datetimeFigureOut">
              <a:rPr lang="es-ES" smtClean="0"/>
              <a:t>4/1/22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5A893B4-E7CD-A342-9BCB-CC33F266D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BDF8B28-D4D1-9840-AEAC-252D8A577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C5ED2-0245-694E-8B2A-633F93684E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11029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064AF6-DE96-9444-8699-42E210DAD5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B9882AA-3568-4743-B88F-411A0887C4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50727D6-55EF-4A43-BC3D-D0D85C4D0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F475-D76F-5E4E-BCAA-D445CF4956DC}" type="datetimeFigureOut">
              <a:rPr lang="es-ES" smtClean="0"/>
              <a:t>4/1/22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8911FEC-4703-144D-8650-3CD65A976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C91B034-82B7-6044-B9D6-4CED61D27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C5ED2-0245-694E-8B2A-633F93684E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4036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9712E2-4EED-D849-BCF8-199B36A8C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805FF53-8E19-B142-A002-27CAB94006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D461B2C-D017-8B40-8E79-7A7B7EC44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F475-D76F-5E4E-BCAA-D445CF4956DC}" type="datetimeFigureOut">
              <a:rPr lang="es-ES" smtClean="0"/>
              <a:t>4/1/22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6B7B65-7227-D046-B6FB-27A7B10B3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E734C5B-0345-9542-BBDD-F36540141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C5ED2-0245-694E-8B2A-633F93684E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17789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C47385-2A54-DA42-9B72-2E34F79F8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1F3E74-FAEC-BF43-A552-9539BD44DB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D5F8CD8-D207-4D4A-986D-AA46F719EF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63681AF-9FCB-5840-9937-C5A234A13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F475-D76F-5E4E-BCAA-D445CF4956DC}" type="datetimeFigureOut">
              <a:rPr lang="es-ES" smtClean="0"/>
              <a:t>4/1/22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42995D5-C509-E740-A6DC-B9EA855A6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96B67F5-CEC3-174B-A2A8-D0CFE21F9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C5ED2-0245-694E-8B2A-633F93684E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4225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9DA15C-B4CB-834B-926B-16D7D383C7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C530072-1724-A448-9CF0-EEF30765CB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90558FC-98DB-5D44-A388-E27E4A1672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1662DF7-0EDA-274E-907F-CED52EB022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D8C600E-B594-D74D-B829-9312258613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DDB729C-6E63-454E-A884-12A33E0EE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F475-D76F-5E4E-BCAA-D445CF4956DC}" type="datetimeFigureOut">
              <a:rPr lang="es-ES" smtClean="0"/>
              <a:t>4/1/22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A6C8D34-2A69-9E43-B663-5C246AB84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9C4E3D5-0F36-C94E-8DEA-7513FCC14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C5ED2-0245-694E-8B2A-633F93684E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03057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F6D683-AB05-504B-A0C6-A941CEF66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5D385C4-1C77-8B44-9D59-F1885666F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F475-D76F-5E4E-BCAA-D445CF4956DC}" type="datetimeFigureOut">
              <a:rPr lang="es-ES" smtClean="0"/>
              <a:t>4/1/22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CBB2CAD-6CA5-AA49-81FF-1F375A8E3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6BCBB7E-BB31-0843-95F8-2415DCD2C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C5ED2-0245-694E-8B2A-633F93684E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9189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0BD0F39-3CEE-9948-868F-A62B3FE38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F475-D76F-5E4E-BCAA-D445CF4956DC}" type="datetimeFigureOut">
              <a:rPr lang="es-ES" smtClean="0"/>
              <a:t>4/1/22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D2EA592-A798-AF4E-8FBA-D31DBB994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3459772-EE83-E341-9B5D-F316E8DA5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C5ED2-0245-694E-8B2A-633F93684E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6284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66C320-611F-5747-8712-4D5C57B84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C899A20-C412-FA45-9AF9-02C8633C1E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18C086E-1380-AF40-A52E-64781F72C7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95B005C-9BE7-B34D-8BD5-0D406522B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F475-D76F-5E4E-BCAA-D445CF4956DC}" type="datetimeFigureOut">
              <a:rPr lang="es-ES" smtClean="0"/>
              <a:t>4/1/22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A33E91E-594E-104F-ACE6-DAF715B18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9A2403A-26A8-FE40-A847-AAC1DA0E8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C5ED2-0245-694E-8B2A-633F93684E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9552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A297AE-95A6-E643-BE98-97550A427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0DBFC1B-B13E-1341-B09B-887CA846F6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F3511EB-BC12-E541-B58B-84038704B0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C531590-A10B-8E44-BD86-5291172AD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F475-D76F-5E4E-BCAA-D445CF4956DC}" type="datetimeFigureOut">
              <a:rPr lang="es-ES" smtClean="0"/>
              <a:t>4/1/22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91A3AC4-AAA5-CC4B-9BA1-50BFFF03D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450D282-40EF-7946-997B-A52DCDD71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C5ED2-0245-694E-8B2A-633F93684E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8588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EC53015-B13C-E946-BD60-495905AA8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EEE1F6D-EF6C-A746-A900-079D2DF164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ADADB91-BAF4-B444-ACC0-41B56D6E15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95F475-D76F-5E4E-BCAA-D445CF4956DC}" type="datetimeFigureOut">
              <a:rPr lang="es-ES" smtClean="0"/>
              <a:t>4/1/22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532446F-C3AA-2246-8C67-B5B53C1DA2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2095CF2-E016-C74D-945F-449950B7C8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C5ED2-0245-694E-8B2A-633F93684E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6113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.jpg"/><Relationship Id="rId4" Type="http://schemas.openxmlformats.org/officeDocument/2006/relationships/chart" Target="../charts/char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708434C6-C8E8-423E-8CB1-65E0C1BFCA9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D76EABB8-3CF2-417D-8201-03F62CCA3B26}"/>
              </a:ext>
            </a:extLst>
          </p:cNvPr>
          <p:cNvSpPr/>
          <p:nvPr/>
        </p:nvSpPr>
        <p:spPr>
          <a:xfrm>
            <a:off x="454323" y="312591"/>
            <a:ext cx="3687605" cy="3675800"/>
          </a:xfrm>
          <a:prstGeom prst="ellipse">
            <a:avLst/>
          </a:prstGeom>
          <a:solidFill>
            <a:srgbClr val="C5E0B4">
              <a:alpha val="4313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0193C7AC-820B-4FC3-B32E-E40AB76EBBCF}"/>
              </a:ext>
            </a:extLst>
          </p:cNvPr>
          <p:cNvSpPr/>
          <p:nvPr/>
        </p:nvSpPr>
        <p:spPr>
          <a:xfrm>
            <a:off x="1386840" y="4104109"/>
            <a:ext cx="10805160" cy="26276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83B2D80A-CCC0-5140-BE0A-36EDE33CA600}"/>
              </a:ext>
            </a:extLst>
          </p:cNvPr>
          <p:cNvSpPr txBox="1"/>
          <p:nvPr/>
        </p:nvSpPr>
        <p:spPr>
          <a:xfrm>
            <a:off x="1711115" y="1078060"/>
            <a:ext cx="9094045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6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PARO REGISTRADO, </a:t>
            </a:r>
          </a:p>
          <a:p>
            <a:r>
              <a:rPr lang="es-ES" sz="6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CONTRATOS Y </a:t>
            </a:r>
          </a:p>
          <a:p>
            <a:r>
              <a:rPr lang="es-ES" sz="6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PRESTACIONES</a:t>
            </a:r>
          </a:p>
          <a:p>
            <a:r>
              <a:rPr lang="es-ES" sz="3200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Diciembre de 2021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67F11A9D-12DF-9E4C-A737-11F395FDF320}"/>
              </a:ext>
            </a:extLst>
          </p:cNvPr>
          <p:cNvSpPr txBox="1"/>
          <p:nvPr/>
        </p:nvSpPr>
        <p:spPr>
          <a:xfrm>
            <a:off x="7252444" y="5885704"/>
            <a:ext cx="47333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de enero de 2022</a:t>
            </a:r>
          </a:p>
        </p:txBody>
      </p:sp>
      <p:sp>
        <p:nvSpPr>
          <p:cNvPr id="19" name="Flecha: cheurón 18">
            <a:extLst>
              <a:ext uri="{FF2B5EF4-FFF2-40B4-BE49-F238E27FC236}">
                <a16:creationId xmlns:a16="http://schemas.microsoft.com/office/drawing/2014/main" id="{7E9FEACD-C8B1-4B05-827D-96E6F2920B5A}"/>
              </a:ext>
            </a:extLst>
          </p:cNvPr>
          <p:cNvSpPr/>
          <p:nvPr/>
        </p:nvSpPr>
        <p:spPr>
          <a:xfrm>
            <a:off x="6858240" y="6029411"/>
            <a:ext cx="329488" cy="373585"/>
          </a:xfrm>
          <a:prstGeom prst="chevron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AC834DFA-12F4-4E35-9A2B-EECCBC6065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935" y="5198294"/>
            <a:ext cx="3877642" cy="128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73026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70D4E309-FF47-4FAB-A370-3D3FDFB25359}"/>
              </a:ext>
            </a:extLst>
          </p:cNvPr>
          <p:cNvSpPr/>
          <p:nvPr/>
        </p:nvSpPr>
        <p:spPr>
          <a:xfrm>
            <a:off x="2079170" y="885360"/>
            <a:ext cx="8033657" cy="14196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83FD4337-5A1A-6D41-8D6F-6DF093AC3FC1}"/>
              </a:ext>
            </a:extLst>
          </p:cNvPr>
          <p:cNvSpPr txBox="1"/>
          <p:nvPr/>
        </p:nvSpPr>
        <p:spPr>
          <a:xfrm>
            <a:off x="1101089" y="614269"/>
            <a:ext cx="998982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500" b="1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VARIACIÓN ACUMULADA DEL PARO POR SECTORES</a:t>
            </a:r>
            <a:br>
              <a:rPr lang="es-ES" sz="2500" b="1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Febrero 2020 - Diciembre de 2021</a:t>
            </a:r>
          </a:p>
        </p:txBody>
      </p:sp>
      <p:sp>
        <p:nvSpPr>
          <p:cNvPr id="10" name="Flecha: cheurón 9">
            <a:extLst>
              <a:ext uri="{FF2B5EF4-FFF2-40B4-BE49-F238E27FC236}">
                <a16:creationId xmlns:a16="http://schemas.microsoft.com/office/drawing/2014/main" id="{7F6DD732-2395-48B0-B451-2B3435BA92D3}"/>
              </a:ext>
            </a:extLst>
          </p:cNvPr>
          <p:cNvSpPr/>
          <p:nvPr/>
        </p:nvSpPr>
        <p:spPr>
          <a:xfrm>
            <a:off x="3743789" y="1069122"/>
            <a:ext cx="303179" cy="302796"/>
          </a:xfrm>
          <a:prstGeom prst="chevron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tx1"/>
              </a:solidFill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6B655863-98CB-4917-8DFD-59A583DB9C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863" y="232151"/>
            <a:ext cx="1482174" cy="579282"/>
          </a:xfrm>
          <a:prstGeom prst="rect">
            <a:avLst/>
          </a:prstGeom>
        </p:spPr>
      </p:pic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E90801D3-716B-413C-9996-BA0E1B411C1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80405"/>
              </p:ext>
            </p:extLst>
          </p:nvPr>
        </p:nvGraphicFramePr>
        <p:xfrm>
          <a:off x="296862" y="1781217"/>
          <a:ext cx="11529377" cy="47726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7459751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6372E77A-4465-4F72-9075-7AAD14D23E32}"/>
              </a:ext>
            </a:extLst>
          </p:cNvPr>
          <p:cNvSpPr/>
          <p:nvPr/>
        </p:nvSpPr>
        <p:spPr>
          <a:xfrm>
            <a:off x="1850571" y="737826"/>
            <a:ext cx="8878389" cy="14196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8AEBBC43-867B-CA49-8B13-1EC4BF5E3D1F}"/>
              </a:ext>
            </a:extLst>
          </p:cNvPr>
          <p:cNvSpPr txBox="1"/>
          <p:nvPr/>
        </p:nvSpPr>
        <p:spPr>
          <a:xfrm>
            <a:off x="1463040" y="466476"/>
            <a:ext cx="998982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500" b="1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VARIACIÓN INTERANUAL PARO REGISTRADO POR CC. AA.</a:t>
            </a:r>
          </a:p>
        </p:txBody>
      </p:sp>
      <p:sp>
        <p:nvSpPr>
          <p:cNvPr id="8" name="Flecha: cheurón 7">
            <a:extLst>
              <a:ext uri="{FF2B5EF4-FFF2-40B4-BE49-F238E27FC236}">
                <a16:creationId xmlns:a16="http://schemas.microsoft.com/office/drawing/2014/main" id="{FCE231EE-9E5C-4274-8B96-259A3432C298}"/>
              </a:ext>
            </a:extLst>
          </p:cNvPr>
          <p:cNvSpPr/>
          <p:nvPr/>
        </p:nvSpPr>
        <p:spPr>
          <a:xfrm>
            <a:off x="4265192" y="963041"/>
            <a:ext cx="303179" cy="302796"/>
          </a:xfrm>
          <a:prstGeom prst="chevron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20B8AB2F-2EA0-46A7-98F2-ECA444797AF0}"/>
              </a:ext>
            </a:extLst>
          </p:cNvPr>
          <p:cNvSpPr txBox="1"/>
          <p:nvPr/>
        </p:nvSpPr>
        <p:spPr>
          <a:xfrm>
            <a:off x="4556941" y="893921"/>
            <a:ext cx="40046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Diciembre 2020 - Diciembre 2021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81C9B32A-5650-42C1-9A6E-82D33999E9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863" y="232151"/>
            <a:ext cx="1482174" cy="579282"/>
          </a:xfrm>
          <a:prstGeom prst="rect">
            <a:avLst/>
          </a:prstGeom>
        </p:spPr>
      </p:pic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9B15DC6F-F0E7-4907-B4AF-CAE56CAC304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0713590"/>
              </p:ext>
            </p:extLst>
          </p:nvPr>
        </p:nvGraphicFramePr>
        <p:xfrm>
          <a:off x="-882316" y="1604211"/>
          <a:ext cx="12594891" cy="4787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3141233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D1918C10-AA3C-4237-98B0-6B5E689D72C2}"/>
              </a:ext>
            </a:extLst>
          </p:cNvPr>
          <p:cNvSpPr/>
          <p:nvPr/>
        </p:nvSpPr>
        <p:spPr>
          <a:xfrm>
            <a:off x="3398520" y="818837"/>
            <a:ext cx="5379720" cy="14196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2D91E17-1CB9-A541-86CD-0B6ECA5C6C79}"/>
              </a:ext>
            </a:extLst>
          </p:cNvPr>
          <p:cNvSpPr txBox="1"/>
          <p:nvPr/>
        </p:nvSpPr>
        <p:spPr>
          <a:xfrm>
            <a:off x="1101089" y="524044"/>
            <a:ext cx="9989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CONTRATOS REGISTRADOS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C14E8353-24F4-4907-8373-505454C3C195}"/>
              </a:ext>
            </a:extLst>
          </p:cNvPr>
          <p:cNvSpPr txBox="1"/>
          <p:nvPr/>
        </p:nvSpPr>
        <p:spPr>
          <a:xfrm>
            <a:off x="4382943" y="1041524"/>
            <a:ext cx="25490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Meses de diciembre</a:t>
            </a:r>
          </a:p>
        </p:txBody>
      </p:sp>
      <p:sp>
        <p:nvSpPr>
          <p:cNvPr id="9" name="Flecha: cheurón 8">
            <a:extLst>
              <a:ext uri="{FF2B5EF4-FFF2-40B4-BE49-F238E27FC236}">
                <a16:creationId xmlns:a16="http://schemas.microsoft.com/office/drawing/2014/main" id="{36869979-F247-453B-AB9F-8F48E9F93C55}"/>
              </a:ext>
            </a:extLst>
          </p:cNvPr>
          <p:cNvSpPr/>
          <p:nvPr/>
        </p:nvSpPr>
        <p:spPr>
          <a:xfrm>
            <a:off x="4152269" y="1082801"/>
            <a:ext cx="303179" cy="302796"/>
          </a:xfrm>
          <a:prstGeom prst="chevron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tx1"/>
              </a:solidFill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0D10A674-AEA6-4640-82B4-EC641BC65D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863" y="232151"/>
            <a:ext cx="1482174" cy="579282"/>
          </a:xfrm>
          <a:prstGeom prst="rect">
            <a:avLst/>
          </a:prstGeom>
        </p:spPr>
      </p:pic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D3BE094B-5840-4808-BB62-5E2181883A3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9267028"/>
              </p:ext>
            </p:extLst>
          </p:nvPr>
        </p:nvGraphicFramePr>
        <p:xfrm>
          <a:off x="296863" y="1520502"/>
          <a:ext cx="11417304" cy="50748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4872966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D1918C10-AA3C-4237-98B0-6B5E689D72C2}"/>
              </a:ext>
            </a:extLst>
          </p:cNvPr>
          <p:cNvSpPr/>
          <p:nvPr/>
        </p:nvSpPr>
        <p:spPr>
          <a:xfrm>
            <a:off x="3398520" y="818837"/>
            <a:ext cx="5379720" cy="14196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2D91E17-1CB9-A541-86CD-0B6ECA5C6C79}"/>
              </a:ext>
            </a:extLst>
          </p:cNvPr>
          <p:cNvSpPr txBox="1"/>
          <p:nvPr/>
        </p:nvSpPr>
        <p:spPr>
          <a:xfrm>
            <a:off x="1101089" y="524044"/>
            <a:ext cx="9989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CONTRATOS REGISTRADOS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C14E8353-24F4-4907-8373-505454C3C195}"/>
              </a:ext>
            </a:extLst>
          </p:cNvPr>
          <p:cNvSpPr txBox="1"/>
          <p:nvPr/>
        </p:nvSpPr>
        <p:spPr>
          <a:xfrm>
            <a:off x="2397124" y="998488"/>
            <a:ext cx="83167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Porcentaje de contratos indefinidos sobre el total. Meses de diciembre</a:t>
            </a:r>
          </a:p>
        </p:txBody>
      </p:sp>
      <p:sp>
        <p:nvSpPr>
          <p:cNvPr id="9" name="Flecha: cheurón 8">
            <a:extLst>
              <a:ext uri="{FF2B5EF4-FFF2-40B4-BE49-F238E27FC236}">
                <a16:creationId xmlns:a16="http://schemas.microsoft.com/office/drawing/2014/main" id="{36869979-F247-453B-AB9F-8F48E9F93C55}"/>
              </a:ext>
            </a:extLst>
          </p:cNvPr>
          <p:cNvSpPr/>
          <p:nvPr/>
        </p:nvSpPr>
        <p:spPr>
          <a:xfrm>
            <a:off x="2093945" y="1039916"/>
            <a:ext cx="303179" cy="302796"/>
          </a:xfrm>
          <a:prstGeom prst="chevron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tx1"/>
              </a:solidFill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0D10A674-AEA6-4640-82B4-EC641BC65D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863" y="232151"/>
            <a:ext cx="1482174" cy="579282"/>
          </a:xfrm>
          <a:prstGeom prst="rect">
            <a:avLst/>
          </a:prstGeom>
        </p:spPr>
      </p:pic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18EBD912-18A7-408D-8A97-D706A974550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5655012"/>
              </p:ext>
            </p:extLst>
          </p:nvPr>
        </p:nvGraphicFramePr>
        <p:xfrm>
          <a:off x="442913" y="554525"/>
          <a:ext cx="11224071" cy="60103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35062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81BFDDA7-A0E1-4277-ADEA-E4AE371FAB66}"/>
              </a:ext>
            </a:extLst>
          </p:cNvPr>
          <p:cNvSpPr/>
          <p:nvPr/>
        </p:nvSpPr>
        <p:spPr>
          <a:xfrm>
            <a:off x="1828800" y="910092"/>
            <a:ext cx="8274493" cy="14196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16E60674-1FFE-4F6E-B64E-06917B50AF67}"/>
              </a:ext>
            </a:extLst>
          </p:cNvPr>
          <p:cNvSpPr txBox="1"/>
          <p:nvPr/>
        </p:nvSpPr>
        <p:spPr>
          <a:xfrm>
            <a:off x="1969376" y="621449"/>
            <a:ext cx="8103437" cy="7540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500" b="1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EVOLUCIÓN DEL GASTO EN PRESTACIONES ERTE</a:t>
            </a:r>
          </a:p>
          <a:p>
            <a:endParaRPr lang="es-ES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7EEDAC08-1BB1-480A-A774-447C8F279249}"/>
              </a:ext>
            </a:extLst>
          </p:cNvPr>
          <p:cNvSpPr txBox="1"/>
          <p:nvPr/>
        </p:nvSpPr>
        <p:spPr>
          <a:xfrm>
            <a:off x="4783671" y="1067298"/>
            <a:ext cx="2364750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2000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(millones de euros)</a:t>
            </a:r>
          </a:p>
          <a:p>
            <a:pPr algn="ctr"/>
            <a:r>
              <a:rPr lang="es-ES" sz="2000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Año 2021</a:t>
            </a:r>
          </a:p>
          <a:p>
            <a:endParaRPr lang="es-ES" dirty="0"/>
          </a:p>
        </p:txBody>
      </p:sp>
      <p:sp>
        <p:nvSpPr>
          <p:cNvPr id="9" name="Flecha: cheurón 8">
            <a:extLst>
              <a:ext uri="{FF2B5EF4-FFF2-40B4-BE49-F238E27FC236}">
                <a16:creationId xmlns:a16="http://schemas.microsoft.com/office/drawing/2014/main" id="{9B2D773C-4CD5-4E90-8D2B-85473CD74A9E}"/>
              </a:ext>
            </a:extLst>
          </p:cNvPr>
          <p:cNvSpPr/>
          <p:nvPr/>
        </p:nvSpPr>
        <p:spPr>
          <a:xfrm>
            <a:off x="4480492" y="1256944"/>
            <a:ext cx="303179" cy="302796"/>
          </a:xfrm>
          <a:prstGeom prst="chevron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tx1"/>
              </a:solidFill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AED63465-8C95-4965-B24A-930ECB01B9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863" y="232151"/>
            <a:ext cx="1482174" cy="579282"/>
          </a:xfrm>
          <a:prstGeom prst="rect">
            <a:avLst/>
          </a:prstGeom>
        </p:spPr>
      </p:pic>
      <p:graphicFrame>
        <p:nvGraphicFramePr>
          <p:cNvPr id="12" name="Gráfico 11">
            <a:extLst>
              <a:ext uri="{FF2B5EF4-FFF2-40B4-BE49-F238E27FC236}">
                <a16:creationId xmlns:a16="http://schemas.microsoft.com/office/drawing/2014/main" id="{FC5CEADF-5D59-4F95-A530-94A647FB89D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834700"/>
              </p:ext>
            </p:extLst>
          </p:nvPr>
        </p:nvGraphicFramePr>
        <p:xfrm>
          <a:off x="442914" y="1580389"/>
          <a:ext cx="11398566" cy="4959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8259502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0EB2CD9B-6A25-45B6-8327-F49783C307E3}"/>
              </a:ext>
            </a:extLst>
          </p:cNvPr>
          <p:cNvSpPr/>
          <p:nvPr/>
        </p:nvSpPr>
        <p:spPr>
          <a:xfrm>
            <a:off x="2410631" y="888183"/>
            <a:ext cx="7480129" cy="14196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13E33AD6-78F8-45B8-A3D9-6F91227A605A}"/>
              </a:ext>
            </a:extLst>
          </p:cNvPr>
          <p:cNvSpPr/>
          <p:nvPr/>
        </p:nvSpPr>
        <p:spPr>
          <a:xfrm>
            <a:off x="2605258" y="593371"/>
            <a:ext cx="7160871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2500" b="1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EVOLUCIÓN DEL GASTO EN PRESTACIONES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70F2E1C8-E604-4209-9501-494AC9EB7CD7}"/>
              </a:ext>
            </a:extLst>
          </p:cNvPr>
          <p:cNvSpPr/>
          <p:nvPr/>
        </p:nvSpPr>
        <p:spPr>
          <a:xfrm>
            <a:off x="3137693" y="1030149"/>
            <a:ext cx="6096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ES" sz="2000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(millones de euros)</a:t>
            </a:r>
          </a:p>
          <a:p>
            <a:pPr algn="ctr"/>
            <a:r>
              <a:rPr lang="es-ES" sz="2000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Año 2021</a:t>
            </a:r>
          </a:p>
        </p:txBody>
      </p:sp>
      <p:sp>
        <p:nvSpPr>
          <p:cNvPr id="10" name="Flecha: cheurón 9">
            <a:extLst>
              <a:ext uri="{FF2B5EF4-FFF2-40B4-BE49-F238E27FC236}">
                <a16:creationId xmlns:a16="http://schemas.microsoft.com/office/drawing/2014/main" id="{3210D12C-ACB0-46BF-9DF5-BD289552D770}"/>
              </a:ext>
            </a:extLst>
          </p:cNvPr>
          <p:cNvSpPr/>
          <p:nvPr/>
        </p:nvSpPr>
        <p:spPr>
          <a:xfrm>
            <a:off x="4704469" y="1190040"/>
            <a:ext cx="303179" cy="302796"/>
          </a:xfrm>
          <a:prstGeom prst="chevron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tx1"/>
              </a:solidFill>
            </a:endParaRP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54D816CB-6B1C-4BAF-8313-B82F972554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863" y="232151"/>
            <a:ext cx="1482174" cy="579282"/>
          </a:xfrm>
          <a:prstGeom prst="rect">
            <a:avLst/>
          </a:prstGeom>
        </p:spPr>
      </p:pic>
      <p:graphicFrame>
        <p:nvGraphicFramePr>
          <p:cNvPr id="13" name="Gráfico 12">
            <a:extLst>
              <a:ext uri="{FF2B5EF4-FFF2-40B4-BE49-F238E27FC236}">
                <a16:creationId xmlns:a16="http://schemas.microsoft.com/office/drawing/2014/main" id="{31579A13-FF42-498E-B501-9714FAED7A4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4701877"/>
              </p:ext>
            </p:extLst>
          </p:nvPr>
        </p:nvGraphicFramePr>
        <p:xfrm>
          <a:off x="442913" y="1918610"/>
          <a:ext cx="11269662" cy="46767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2503988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B318433B-EDA5-D34A-9F69-A543552F58DE}"/>
              </a:ext>
            </a:extLst>
          </p:cNvPr>
          <p:cNvSpPr/>
          <p:nvPr/>
        </p:nvSpPr>
        <p:spPr>
          <a:xfrm>
            <a:off x="2122712" y="817746"/>
            <a:ext cx="8033657" cy="14196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EF3E47D9-392A-4AF8-85DE-F186351A553D}"/>
              </a:ext>
            </a:extLst>
          </p:cNvPr>
          <p:cNvSpPr txBox="1"/>
          <p:nvPr/>
        </p:nvSpPr>
        <p:spPr>
          <a:xfrm>
            <a:off x="4839168" y="937057"/>
            <a:ext cx="24771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Variaciones anuales</a:t>
            </a:r>
            <a:endParaRPr lang="es-ES" sz="2000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F2B98683-8A2F-884D-AF22-871729BC2A46}"/>
              </a:ext>
            </a:extLst>
          </p:cNvPr>
          <p:cNvSpPr txBox="1"/>
          <p:nvPr/>
        </p:nvSpPr>
        <p:spPr>
          <a:xfrm>
            <a:off x="2902305" y="492296"/>
            <a:ext cx="64744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PARO REGISTRADO</a:t>
            </a:r>
            <a:endParaRPr lang="es-ES" sz="2000" dirty="0">
              <a:solidFill>
                <a:srgbClr val="00549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lecha: cheurón 4">
            <a:extLst>
              <a:ext uri="{FF2B5EF4-FFF2-40B4-BE49-F238E27FC236}">
                <a16:creationId xmlns:a16="http://schemas.microsoft.com/office/drawing/2014/main" id="{DC94CFD0-D6BF-4064-BAC7-7D69EACC2B21}"/>
              </a:ext>
            </a:extLst>
          </p:cNvPr>
          <p:cNvSpPr/>
          <p:nvPr/>
        </p:nvSpPr>
        <p:spPr>
          <a:xfrm>
            <a:off x="4535989" y="977430"/>
            <a:ext cx="303179" cy="302796"/>
          </a:xfrm>
          <a:prstGeom prst="chevron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tx1"/>
              </a:solidFill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519BFD01-2F75-487D-9D92-3B21870ED2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863" y="232151"/>
            <a:ext cx="1482174" cy="579282"/>
          </a:xfrm>
          <a:prstGeom prst="rect">
            <a:avLst/>
          </a:prstGeom>
        </p:spPr>
      </p:pic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07D50843-AC12-4C12-913D-5E6C6717185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2157644"/>
              </p:ext>
            </p:extLst>
          </p:nvPr>
        </p:nvGraphicFramePr>
        <p:xfrm>
          <a:off x="442914" y="1554480"/>
          <a:ext cx="11269662" cy="49841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6164270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B318433B-EDA5-D34A-9F69-A543552F58DE}"/>
              </a:ext>
            </a:extLst>
          </p:cNvPr>
          <p:cNvSpPr/>
          <p:nvPr/>
        </p:nvSpPr>
        <p:spPr>
          <a:xfrm>
            <a:off x="2122714" y="802534"/>
            <a:ext cx="8033657" cy="14196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EF3E47D9-392A-4AF8-85DE-F186351A553D}"/>
              </a:ext>
            </a:extLst>
          </p:cNvPr>
          <p:cNvSpPr txBox="1"/>
          <p:nvPr/>
        </p:nvSpPr>
        <p:spPr>
          <a:xfrm>
            <a:off x="5128331" y="969027"/>
            <a:ext cx="19353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Variación anual</a:t>
            </a:r>
            <a:endParaRPr lang="es-ES" sz="2000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F2B98683-8A2F-884D-AF22-871729BC2A46}"/>
              </a:ext>
            </a:extLst>
          </p:cNvPr>
          <p:cNvSpPr txBox="1"/>
          <p:nvPr/>
        </p:nvSpPr>
        <p:spPr>
          <a:xfrm>
            <a:off x="2840507" y="460828"/>
            <a:ext cx="64744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PARO REGISTRADO</a:t>
            </a:r>
            <a:endParaRPr lang="es-ES" sz="2000" dirty="0">
              <a:solidFill>
                <a:srgbClr val="00549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lecha: cheurón 4">
            <a:extLst>
              <a:ext uri="{FF2B5EF4-FFF2-40B4-BE49-F238E27FC236}">
                <a16:creationId xmlns:a16="http://schemas.microsoft.com/office/drawing/2014/main" id="{DC94CFD0-D6BF-4064-BAC7-7D69EACC2B21}"/>
              </a:ext>
            </a:extLst>
          </p:cNvPr>
          <p:cNvSpPr/>
          <p:nvPr/>
        </p:nvSpPr>
        <p:spPr>
          <a:xfrm>
            <a:off x="4840392" y="1022958"/>
            <a:ext cx="303179" cy="302796"/>
          </a:xfrm>
          <a:prstGeom prst="chevron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tx1"/>
              </a:solidFill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519BFD01-2F75-487D-9D92-3B21870ED2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863" y="232151"/>
            <a:ext cx="1482174" cy="579282"/>
          </a:xfrm>
          <a:prstGeom prst="rect">
            <a:avLst/>
          </a:prstGeom>
        </p:spPr>
      </p:pic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5120CCAC-7862-43BE-AC00-0592D6E2F44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81611390"/>
              </p:ext>
            </p:extLst>
          </p:nvPr>
        </p:nvGraphicFramePr>
        <p:xfrm>
          <a:off x="442913" y="1813560"/>
          <a:ext cx="11269662" cy="47356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9412112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D1918C10-AA3C-4237-98B0-6B5E689D72C2}"/>
              </a:ext>
            </a:extLst>
          </p:cNvPr>
          <p:cNvSpPr/>
          <p:nvPr/>
        </p:nvSpPr>
        <p:spPr>
          <a:xfrm>
            <a:off x="3398520" y="818837"/>
            <a:ext cx="5379720" cy="14196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2D91E17-1CB9-A541-86CD-0B6ECA5C6C79}"/>
              </a:ext>
            </a:extLst>
          </p:cNvPr>
          <p:cNvSpPr txBox="1"/>
          <p:nvPr/>
        </p:nvSpPr>
        <p:spPr>
          <a:xfrm>
            <a:off x="1101089" y="524044"/>
            <a:ext cx="9989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CONTRATOS REGISTRADOS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C14E8353-24F4-4907-8373-505454C3C195}"/>
              </a:ext>
            </a:extLst>
          </p:cNvPr>
          <p:cNvSpPr txBox="1"/>
          <p:nvPr/>
        </p:nvSpPr>
        <p:spPr>
          <a:xfrm>
            <a:off x="5675318" y="1024937"/>
            <a:ext cx="8261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Años</a:t>
            </a:r>
          </a:p>
        </p:txBody>
      </p:sp>
      <p:sp>
        <p:nvSpPr>
          <p:cNvPr id="9" name="Flecha: cheurón 8">
            <a:extLst>
              <a:ext uri="{FF2B5EF4-FFF2-40B4-BE49-F238E27FC236}">
                <a16:creationId xmlns:a16="http://schemas.microsoft.com/office/drawing/2014/main" id="{36869979-F247-453B-AB9F-8F48E9F93C55}"/>
              </a:ext>
            </a:extLst>
          </p:cNvPr>
          <p:cNvSpPr/>
          <p:nvPr/>
        </p:nvSpPr>
        <p:spPr>
          <a:xfrm>
            <a:off x="5433099" y="1073594"/>
            <a:ext cx="303179" cy="302796"/>
          </a:xfrm>
          <a:prstGeom prst="chevron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tx1"/>
              </a:solidFill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0D10A674-AEA6-4640-82B4-EC641BC65D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863" y="232151"/>
            <a:ext cx="1482174" cy="579282"/>
          </a:xfrm>
          <a:prstGeom prst="rect">
            <a:avLst/>
          </a:prstGeom>
        </p:spPr>
      </p:pic>
      <p:graphicFrame>
        <p:nvGraphicFramePr>
          <p:cNvPr id="12" name="Gráfico 11">
            <a:extLst>
              <a:ext uri="{FF2B5EF4-FFF2-40B4-BE49-F238E27FC236}">
                <a16:creationId xmlns:a16="http://schemas.microsoft.com/office/drawing/2014/main" id="{61507FE7-FD07-4C83-BABB-B8BF8FF6FBE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7355919"/>
              </p:ext>
            </p:extLst>
          </p:nvPr>
        </p:nvGraphicFramePr>
        <p:xfrm>
          <a:off x="442913" y="1464497"/>
          <a:ext cx="11444287" cy="5054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7832791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D1918C10-AA3C-4237-98B0-6B5E689D72C2}"/>
              </a:ext>
            </a:extLst>
          </p:cNvPr>
          <p:cNvSpPr/>
          <p:nvPr/>
        </p:nvSpPr>
        <p:spPr>
          <a:xfrm>
            <a:off x="3398520" y="818837"/>
            <a:ext cx="5379720" cy="14196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2D91E17-1CB9-A541-86CD-0B6ECA5C6C79}"/>
              </a:ext>
            </a:extLst>
          </p:cNvPr>
          <p:cNvSpPr txBox="1"/>
          <p:nvPr/>
        </p:nvSpPr>
        <p:spPr>
          <a:xfrm>
            <a:off x="1101089" y="524044"/>
            <a:ext cx="9989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CONTRATOS REGISTRADOS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C14E8353-24F4-4907-8373-505454C3C195}"/>
              </a:ext>
            </a:extLst>
          </p:cNvPr>
          <p:cNvSpPr txBox="1"/>
          <p:nvPr/>
        </p:nvSpPr>
        <p:spPr>
          <a:xfrm>
            <a:off x="2397124" y="998488"/>
            <a:ext cx="74914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Porcentaje de contratos indefinidos sobre el total. Año completo</a:t>
            </a:r>
          </a:p>
        </p:txBody>
      </p:sp>
      <p:sp>
        <p:nvSpPr>
          <p:cNvPr id="9" name="Flecha: cheurón 8">
            <a:extLst>
              <a:ext uri="{FF2B5EF4-FFF2-40B4-BE49-F238E27FC236}">
                <a16:creationId xmlns:a16="http://schemas.microsoft.com/office/drawing/2014/main" id="{36869979-F247-453B-AB9F-8F48E9F93C55}"/>
              </a:ext>
            </a:extLst>
          </p:cNvPr>
          <p:cNvSpPr/>
          <p:nvPr/>
        </p:nvSpPr>
        <p:spPr>
          <a:xfrm>
            <a:off x="2170145" y="1055156"/>
            <a:ext cx="303179" cy="302796"/>
          </a:xfrm>
          <a:prstGeom prst="chevron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tx1"/>
              </a:solidFill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0D10A674-AEA6-4640-82B4-EC641BC65D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863" y="232151"/>
            <a:ext cx="1482174" cy="579282"/>
          </a:xfrm>
          <a:prstGeom prst="rect">
            <a:avLst/>
          </a:prstGeom>
        </p:spPr>
      </p:pic>
      <p:graphicFrame>
        <p:nvGraphicFramePr>
          <p:cNvPr id="12" name="Gráfico 11">
            <a:extLst>
              <a:ext uri="{FF2B5EF4-FFF2-40B4-BE49-F238E27FC236}">
                <a16:creationId xmlns:a16="http://schemas.microsoft.com/office/drawing/2014/main" id="{2951EC79-2EB1-4204-BB4D-83836C2F886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7019494"/>
              </p:ext>
            </p:extLst>
          </p:nvPr>
        </p:nvGraphicFramePr>
        <p:xfrm>
          <a:off x="296863" y="701040"/>
          <a:ext cx="11415712" cy="58486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332090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B318433B-EDA5-D34A-9F69-A543552F58DE}"/>
              </a:ext>
            </a:extLst>
          </p:cNvPr>
          <p:cNvSpPr/>
          <p:nvPr/>
        </p:nvSpPr>
        <p:spPr>
          <a:xfrm>
            <a:off x="2122714" y="802534"/>
            <a:ext cx="8033657" cy="14196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EF3E47D9-392A-4AF8-85DE-F186351A553D}"/>
              </a:ext>
            </a:extLst>
          </p:cNvPr>
          <p:cNvSpPr txBox="1"/>
          <p:nvPr/>
        </p:nvSpPr>
        <p:spPr>
          <a:xfrm>
            <a:off x="3037235" y="954481"/>
            <a:ext cx="71627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Variaciones mensuales. Meses de diciembre desde año 2001</a:t>
            </a:r>
            <a:endParaRPr lang="es-ES" sz="2000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F2B98683-8A2F-884D-AF22-871729BC2A46}"/>
              </a:ext>
            </a:extLst>
          </p:cNvPr>
          <p:cNvSpPr txBox="1"/>
          <p:nvPr/>
        </p:nvSpPr>
        <p:spPr>
          <a:xfrm>
            <a:off x="2301974" y="506869"/>
            <a:ext cx="64744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PARO REGISTRADO</a:t>
            </a:r>
            <a:endParaRPr lang="es-ES" sz="2000" dirty="0">
              <a:solidFill>
                <a:srgbClr val="00549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lecha: cheurón 4">
            <a:extLst>
              <a:ext uri="{FF2B5EF4-FFF2-40B4-BE49-F238E27FC236}">
                <a16:creationId xmlns:a16="http://schemas.microsoft.com/office/drawing/2014/main" id="{DC94CFD0-D6BF-4064-BAC7-7D69EACC2B21}"/>
              </a:ext>
            </a:extLst>
          </p:cNvPr>
          <p:cNvSpPr/>
          <p:nvPr/>
        </p:nvSpPr>
        <p:spPr>
          <a:xfrm>
            <a:off x="2764093" y="1022958"/>
            <a:ext cx="303179" cy="302796"/>
          </a:xfrm>
          <a:prstGeom prst="chevron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tx1"/>
              </a:solidFill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519BFD01-2F75-487D-9D92-3B21870ED2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863" y="232151"/>
            <a:ext cx="1482174" cy="579282"/>
          </a:xfrm>
          <a:prstGeom prst="rect">
            <a:avLst/>
          </a:prstGeom>
        </p:spPr>
      </p:pic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78E829D3-7AA7-4DB8-8582-891A80A5D1D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8678534"/>
              </p:ext>
            </p:extLst>
          </p:nvPr>
        </p:nvGraphicFramePr>
        <p:xfrm>
          <a:off x="296862" y="1240165"/>
          <a:ext cx="11590337" cy="53116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8177140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81BFDDA7-A0E1-4277-ADEA-E4AE371FAB66}"/>
              </a:ext>
            </a:extLst>
          </p:cNvPr>
          <p:cNvSpPr/>
          <p:nvPr/>
        </p:nvSpPr>
        <p:spPr>
          <a:xfrm>
            <a:off x="1828800" y="910092"/>
            <a:ext cx="8274493" cy="14196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16E60674-1FFE-4F6E-B64E-06917B50AF67}"/>
              </a:ext>
            </a:extLst>
          </p:cNvPr>
          <p:cNvSpPr txBox="1"/>
          <p:nvPr/>
        </p:nvSpPr>
        <p:spPr>
          <a:xfrm>
            <a:off x="1969376" y="621449"/>
            <a:ext cx="7952242" cy="7540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500" b="1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RESULTADOS DESTACADOS. PARO REGISTRADO</a:t>
            </a:r>
          </a:p>
          <a:p>
            <a:endParaRPr lang="es-ES" dirty="0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AED63465-8C95-4965-B24A-930ECB01B9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863" y="232151"/>
            <a:ext cx="1482174" cy="579282"/>
          </a:xfrm>
          <a:prstGeom prst="rect">
            <a:avLst/>
          </a:prstGeom>
        </p:spPr>
      </p:pic>
      <p:sp>
        <p:nvSpPr>
          <p:cNvPr id="12" name="CuadroTexto 11">
            <a:extLst>
              <a:ext uri="{FF2B5EF4-FFF2-40B4-BE49-F238E27FC236}">
                <a16:creationId xmlns:a16="http://schemas.microsoft.com/office/drawing/2014/main" id="{A04661A2-FDDC-4391-AD35-7B00381E3FBE}"/>
              </a:ext>
            </a:extLst>
          </p:cNvPr>
          <p:cNvSpPr txBox="1"/>
          <p:nvPr/>
        </p:nvSpPr>
        <p:spPr>
          <a:xfrm>
            <a:off x="757517" y="1339814"/>
            <a:ext cx="1067696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Diciembre presenta </a:t>
            </a:r>
            <a:r>
              <a:rPr lang="es-ES" sz="2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tercer mayor descenso del paro en un mes de diciembre de toda la serie histórica</a:t>
            </a:r>
            <a:r>
              <a:rPr lang="es-ES" sz="2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ES" sz="20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Nunca se había producido un </a:t>
            </a:r>
            <a:r>
              <a:rPr lang="es-ES" sz="2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encadenamiento de diez meses consecutivos de reducción del desempleo.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ES" sz="20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s-ES" sz="2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paro registrado ha descendido </a:t>
            </a:r>
            <a:r>
              <a:rPr lang="es-ES" sz="2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s-ES" sz="2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902.884 </a:t>
            </a:r>
            <a:r>
              <a:rPr lang="es-ES" sz="2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personas en nuestro país en los últimos </a:t>
            </a:r>
            <a:r>
              <a:rPr lang="es-ES" sz="2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diez meses</a:t>
            </a:r>
            <a:r>
              <a:rPr lang="es-ES" sz="2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ES" sz="20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cifra total de paro registrado (3.105.905) es </a:t>
            </a:r>
            <a:r>
              <a:rPr lang="es-ES" sz="2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más baja de un mes de diciembre </a:t>
            </a:r>
            <a:r>
              <a:rPr lang="es-ES" sz="2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desde el año 2007.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ES" sz="20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 140.142 parados menos que al inicio de la pandemia </a:t>
            </a:r>
            <a:r>
              <a:rPr lang="es-ES" sz="2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febrero de 2020.</a:t>
            </a:r>
          </a:p>
          <a:p>
            <a:pPr algn="just"/>
            <a:endParaRPr lang="es-ES" sz="20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21635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81BFDDA7-A0E1-4277-ADEA-E4AE371FAB66}"/>
              </a:ext>
            </a:extLst>
          </p:cNvPr>
          <p:cNvSpPr/>
          <p:nvPr/>
        </p:nvSpPr>
        <p:spPr>
          <a:xfrm>
            <a:off x="1828800" y="910092"/>
            <a:ext cx="8274493" cy="14196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16E60674-1FFE-4F6E-B64E-06917B50AF67}"/>
              </a:ext>
            </a:extLst>
          </p:cNvPr>
          <p:cNvSpPr txBox="1"/>
          <p:nvPr/>
        </p:nvSpPr>
        <p:spPr>
          <a:xfrm>
            <a:off x="1969376" y="621449"/>
            <a:ext cx="7952242" cy="7540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500" b="1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RESULTADOS DESTACADOS. PARO REGISTRADO</a:t>
            </a:r>
          </a:p>
          <a:p>
            <a:endParaRPr lang="es-ES" dirty="0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AED63465-8C95-4965-B24A-930ECB01B9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863" y="232151"/>
            <a:ext cx="1482174" cy="579282"/>
          </a:xfrm>
          <a:prstGeom prst="rect">
            <a:avLst/>
          </a:prstGeom>
        </p:spPr>
      </p:pic>
      <p:sp>
        <p:nvSpPr>
          <p:cNvPr id="12" name="CuadroTexto 11">
            <a:extLst>
              <a:ext uri="{FF2B5EF4-FFF2-40B4-BE49-F238E27FC236}">
                <a16:creationId xmlns:a16="http://schemas.microsoft.com/office/drawing/2014/main" id="{A04661A2-FDDC-4391-AD35-7B00381E3FBE}"/>
              </a:ext>
            </a:extLst>
          </p:cNvPr>
          <p:cNvSpPr txBox="1"/>
          <p:nvPr/>
        </p:nvSpPr>
        <p:spPr>
          <a:xfrm>
            <a:off x="757517" y="1172174"/>
            <a:ext cx="1067696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ES" sz="20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 </a:t>
            </a:r>
            <a:r>
              <a:rPr lang="es-ES" sz="2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38.854 jóvenes menos </a:t>
            </a:r>
            <a:r>
              <a:rPr lang="es-ES" sz="2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inscritos en las oficinas del SEPE que </a:t>
            </a:r>
            <a:r>
              <a:rPr lang="es-ES" sz="2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 inicio de la pandemia.</a:t>
            </a:r>
            <a:endParaRPr lang="es-ES" sz="20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ES" sz="20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año finaliza con la </a:t>
            </a:r>
            <a:r>
              <a:rPr lang="es-ES" sz="2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menor cifra de parados jóvenes de la serie histórica </a:t>
            </a:r>
            <a:r>
              <a:rPr lang="es-ES" sz="2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un mes </a:t>
            </a:r>
            <a:br>
              <a:rPr lang="es-ES" sz="2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diciembre: 222.594. </a:t>
            </a:r>
          </a:p>
          <a:p>
            <a:pPr algn="just"/>
            <a:endParaRPr lang="es-ES" sz="20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Desde febrero, </a:t>
            </a:r>
            <a:r>
              <a:rPr lang="es-ES" sz="2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número de mujeres en paro se ha reducido en 480.747</a:t>
            </a:r>
            <a:r>
              <a:rPr lang="es-ES" sz="2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endParaRPr lang="es-ES" sz="20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Todos los sectores presentan un nivel de </a:t>
            </a:r>
            <a:r>
              <a:rPr lang="es-ES" sz="2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paro registrado inferior al inicio de la pandemia.</a:t>
            </a:r>
            <a:r>
              <a:rPr lang="es-ES" sz="2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ES" sz="20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paro desciende interanualmente y de forma intensa </a:t>
            </a:r>
            <a:r>
              <a:rPr lang="es-ES" sz="2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todas las Comunidades Autónomas.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ES" sz="20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56516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rma en L 2">
            <a:extLst>
              <a:ext uri="{FF2B5EF4-FFF2-40B4-BE49-F238E27FC236}">
                <a16:creationId xmlns:a16="http://schemas.microsoft.com/office/drawing/2014/main" id="{5DF2E7FB-241E-C94B-A12E-58E4542712FF}"/>
              </a:ext>
            </a:extLst>
          </p:cNvPr>
          <p:cNvSpPr/>
          <p:nvPr/>
        </p:nvSpPr>
        <p:spPr>
          <a:xfrm rot="10800000">
            <a:off x="8470850" y="210520"/>
            <a:ext cx="3512457" cy="3302000"/>
          </a:xfrm>
          <a:prstGeom prst="corner">
            <a:avLst>
              <a:gd name="adj1" fmla="val 2833"/>
              <a:gd name="adj2" fmla="val 2833"/>
            </a:avLst>
          </a:prstGeom>
          <a:solidFill>
            <a:srgbClr val="FFCD00"/>
          </a:solidFill>
          <a:ln>
            <a:solidFill>
              <a:srgbClr val="FFCD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Forma en L 3">
            <a:extLst>
              <a:ext uri="{FF2B5EF4-FFF2-40B4-BE49-F238E27FC236}">
                <a16:creationId xmlns:a16="http://schemas.microsoft.com/office/drawing/2014/main" id="{F4A8E10F-B8B0-964D-901E-A9F706EC1D34}"/>
              </a:ext>
            </a:extLst>
          </p:cNvPr>
          <p:cNvSpPr/>
          <p:nvPr/>
        </p:nvSpPr>
        <p:spPr>
          <a:xfrm>
            <a:off x="208693" y="3275902"/>
            <a:ext cx="3512457" cy="3302000"/>
          </a:xfrm>
          <a:prstGeom prst="corner">
            <a:avLst>
              <a:gd name="adj1" fmla="val 2833"/>
              <a:gd name="adj2" fmla="val 2833"/>
            </a:avLst>
          </a:prstGeom>
          <a:solidFill>
            <a:srgbClr val="FFCD00"/>
          </a:solidFill>
          <a:ln>
            <a:solidFill>
              <a:srgbClr val="FFCD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3F562E4-07E3-48F1-B866-C6C2AE778C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1885950"/>
            <a:ext cx="9296400" cy="308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1733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9159FE34-96DA-4874-8204-239BF670F96D}"/>
              </a:ext>
            </a:extLst>
          </p:cNvPr>
          <p:cNvSpPr/>
          <p:nvPr/>
        </p:nvSpPr>
        <p:spPr>
          <a:xfrm>
            <a:off x="2128475" y="894852"/>
            <a:ext cx="8033657" cy="14196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F2B98683-8A2F-884D-AF22-871729BC2A46}"/>
              </a:ext>
            </a:extLst>
          </p:cNvPr>
          <p:cNvSpPr txBox="1"/>
          <p:nvPr/>
        </p:nvSpPr>
        <p:spPr>
          <a:xfrm>
            <a:off x="1101089" y="611232"/>
            <a:ext cx="99898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PARO REGISTRADO</a:t>
            </a:r>
          </a:p>
          <a:p>
            <a:pPr algn="ctr"/>
            <a:r>
              <a:rPr lang="es-ES" sz="2000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Descenso acumulado en meses consecutivos</a:t>
            </a:r>
          </a:p>
        </p:txBody>
      </p:sp>
      <p:sp>
        <p:nvSpPr>
          <p:cNvPr id="9" name="Flecha: cheurón 8">
            <a:extLst>
              <a:ext uri="{FF2B5EF4-FFF2-40B4-BE49-F238E27FC236}">
                <a16:creationId xmlns:a16="http://schemas.microsoft.com/office/drawing/2014/main" id="{9BFB9731-C652-4A89-AB80-F9F8E50BAD55}"/>
              </a:ext>
            </a:extLst>
          </p:cNvPr>
          <p:cNvSpPr/>
          <p:nvPr/>
        </p:nvSpPr>
        <p:spPr>
          <a:xfrm>
            <a:off x="3125154" y="1090458"/>
            <a:ext cx="303179" cy="302796"/>
          </a:xfrm>
          <a:prstGeom prst="chevron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tx1"/>
              </a:solidFill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E6DAA968-6DA6-4B71-9941-4A6C938AAB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003" y="232151"/>
            <a:ext cx="1482174" cy="579282"/>
          </a:xfrm>
          <a:prstGeom prst="rect">
            <a:avLst/>
          </a:prstGeom>
        </p:spPr>
      </p:pic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956BEAC5-2EE2-47FA-A52C-A5ECA89DAD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5284935"/>
              </p:ext>
            </p:extLst>
          </p:nvPr>
        </p:nvGraphicFramePr>
        <p:xfrm>
          <a:off x="442913" y="1821310"/>
          <a:ext cx="11198729" cy="46318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604875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00000000-0008-0000-01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4778760"/>
              </p:ext>
            </p:extLst>
          </p:nvPr>
        </p:nvGraphicFramePr>
        <p:xfrm>
          <a:off x="274003" y="1821309"/>
          <a:ext cx="11367639" cy="47328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ángulo 6">
            <a:extLst>
              <a:ext uri="{FF2B5EF4-FFF2-40B4-BE49-F238E27FC236}">
                <a16:creationId xmlns:a16="http://schemas.microsoft.com/office/drawing/2014/main" id="{9159FE34-96DA-4874-8204-239BF670F96D}"/>
              </a:ext>
            </a:extLst>
          </p:cNvPr>
          <p:cNvSpPr/>
          <p:nvPr/>
        </p:nvSpPr>
        <p:spPr>
          <a:xfrm>
            <a:off x="2128475" y="894852"/>
            <a:ext cx="8033657" cy="14196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F2B98683-8A2F-884D-AF22-871729BC2A46}"/>
              </a:ext>
            </a:extLst>
          </p:cNvPr>
          <p:cNvSpPr txBox="1"/>
          <p:nvPr/>
        </p:nvSpPr>
        <p:spPr>
          <a:xfrm>
            <a:off x="1101089" y="611232"/>
            <a:ext cx="99898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PARO REGISTRADO</a:t>
            </a:r>
          </a:p>
          <a:p>
            <a:pPr algn="ctr"/>
            <a:r>
              <a:rPr lang="es-ES" sz="2000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Variaciones mensuales marzo a diciembre 2021</a:t>
            </a:r>
          </a:p>
        </p:txBody>
      </p:sp>
      <p:sp>
        <p:nvSpPr>
          <p:cNvPr id="9" name="Flecha: cheurón 8">
            <a:extLst>
              <a:ext uri="{FF2B5EF4-FFF2-40B4-BE49-F238E27FC236}">
                <a16:creationId xmlns:a16="http://schemas.microsoft.com/office/drawing/2014/main" id="{9BFB9731-C652-4A89-AB80-F9F8E50BAD55}"/>
              </a:ext>
            </a:extLst>
          </p:cNvPr>
          <p:cNvSpPr/>
          <p:nvPr/>
        </p:nvSpPr>
        <p:spPr>
          <a:xfrm>
            <a:off x="3018474" y="1090458"/>
            <a:ext cx="303179" cy="302796"/>
          </a:xfrm>
          <a:prstGeom prst="chevron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tx1"/>
              </a:solidFill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E6DAA968-6DA6-4B71-9941-4A6C938AAB3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4003" y="232151"/>
            <a:ext cx="1482174" cy="579282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411C2D7C-10EA-4CC4-9440-445506568FC3}"/>
              </a:ext>
            </a:extLst>
          </p:cNvPr>
          <p:cNvSpPr txBox="1"/>
          <p:nvPr/>
        </p:nvSpPr>
        <p:spPr>
          <a:xfrm>
            <a:off x="9090762" y="4187720"/>
            <a:ext cx="2142740" cy="984885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Variación acumulada: </a:t>
            </a:r>
          </a:p>
          <a:p>
            <a:pPr algn="ctr"/>
            <a:r>
              <a:rPr lang="es-ES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- 902.884</a:t>
            </a:r>
          </a:p>
        </p:txBody>
      </p:sp>
    </p:spTree>
    <p:extLst>
      <p:ext uri="{BB962C8B-B14F-4D97-AF65-F5344CB8AC3E}">
        <p14:creationId xmlns:p14="http://schemas.microsoft.com/office/powerpoint/2010/main" val="1727950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9159FE34-96DA-4874-8204-239BF670F96D}"/>
              </a:ext>
            </a:extLst>
          </p:cNvPr>
          <p:cNvSpPr/>
          <p:nvPr/>
        </p:nvSpPr>
        <p:spPr>
          <a:xfrm>
            <a:off x="2128475" y="894852"/>
            <a:ext cx="8033657" cy="14196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F2B98683-8A2F-884D-AF22-871729BC2A46}"/>
              </a:ext>
            </a:extLst>
          </p:cNvPr>
          <p:cNvSpPr txBox="1"/>
          <p:nvPr/>
        </p:nvSpPr>
        <p:spPr>
          <a:xfrm>
            <a:off x="1101089" y="611232"/>
            <a:ext cx="99898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PARO REGISTRADO</a:t>
            </a:r>
          </a:p>
          <a:p>
            <a:pPr algn="ctr"/>
            <a:r>
              <a:rPr lang="es-ES" sz="2000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Meses de diciembre</a:t>
            </a:r>
          </a:p>
        </p:txBody>
      </p:sp>
      <p:sp>
        <p:nvSpPr>
          <p:cNvPr id="9" name="Flecha: cheurón 8">
            <a:extLst>
              <a:ext uri="{FF2B5EF4-FFF2-40B4-BE49-F238E27FC236}">
                <a16:creationId xmlns:a16="http://schemas.microsoft.com/office/drawing/2014/main" id="{9BFB9731-C652-4A89-AB80-F9F8E50BAD55}"/>
              </a:ext>
            </a:extLst>
          </p:cNvPr>
          <p:cNvSpPr/>
          <p:nvPr/>
        </p:nvSpPr>
        <p:spPr>
          <a:xfrm>
            <a:off x="4531245" y="1109079"/>
            <a:ext cx="303179" cy="302796"/>
          </a:xfrm>
          <a:prstGeom prst="chevron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tx1"/>
              </a:solidFill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E6DAA968-6DA6-4B71-9941-4A6C938AAB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003" y="232151"/>
            <a:ext cx="1482174" cy="579282"/>
          </a:xfrm>
          <a:prstGeom prst="rect">
            <a:avLst/>
          </a:prstGeom>
        </p:spPr>
      </p:pic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00000000-0008-0000-02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2736514"/>
              </p:ext>
            </p:extLst>
          </p:nvPr>
        </p:nvGraphicFramePr>
        <p:xfrm>
          <a:off x="560300" y="1190514"/>
          <a:ext cx="11170006" cy="53711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661676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9159FE34-96DA-4874-8204-239BF670F96D}"/>
              </a:ext>
            </a:extLst>
          </p:cNvPr>
          <p:cNvSpPr/>
          <p:nvPr/>
        </p:nvSpPr>
        <p:spPr>
          <a:xfrm>
            <a:off x="2128475" y="894852"/>
            <a:ext cx="8033657" cy="14196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F2B98683-8A2F-884D-AF22-871729BC2A46}"/>
              </a:ext>
            </a:extLst>
          </p:cNvPr>
          <p:cNvSpPr txBox="1"/>
          <p:nvPr/>
        </p:nvSpPr>
        <p:spPr>
          <a:xfrm>
            <a:off x="1101089" y="611232"/>
            <a:ext cx="99898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PARO REGISTRADO</a:t>
            </a:r>
          </a:p>
          <a:p>
            <a:pPr algn="ctr"/>
            <a:r>
              <a:rPr lang="es-ES" sz="2000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Evolución del paro registrado respecto al inicio de cada crisis</a:t>
            </a:r>
          </a:p>
        </p:txBody>
      </p:sp>
      <p:sp>
        <p:nvSpPr>
          <p:cNvPr id="9" name="Flecha: cheurón 8">
            <a:extLst>
              <a:ext uri="{FF2B5EF4-FFF2-40B4-BE49-F238E27FC236}">
                <a16:creationId xmlns:a16="http://schemas.microsoft.com/office/drawing/2014/main" id="{9BFB9731-C652-4A89-AB80-F9F8E50BAD55}"/>
              </a:ext>
            </a:extLst>
          </p:cNvPr>
          <p:cNvSpPr/>
          <p:nvPr/>
        </p:nvSpPr>
        <p:spPr>
          <a:xfrm>
            <a:off x="2211945" y="1113103"/>
            <a:ext cx="303179" cy="302796"/>
          </a:xfrm>
          <a:prstGeom prst="chevron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tx1"/>
              </a:solidFill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E6DAA968-6DA6-4B71-9941-4A6C938AAB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003" y="232151"/>
            <a:ext cx="1482174" cy="579282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26D22FFF-7945-4A30-BA4E-D6BAA31CEDE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01797" y="1725849"/>
            <a:ext cx="8588403" cy="4845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052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Gráfico 11">
            <a:extLst>
              <a:ext uri="{FF2B5EF4-FFF2-40B4-BE49-F238E27FC236}">
                <a16:creationId xmlns:a16="http://schemas.microsoft.com/office/drawing/2014/main" id="{F1D052DA-D4C6-41C9-8229-5B4038E689A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5384343"/>
              </p:ext>
            </p:extLst>
          </p:nvPr>
        </p:nvGraphicFramePr>
        <p:xfrm>
          <a:off x="0" y="981075"/>
          <a:ext cx="11536112" cy="487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F1D052DA-D4C6-41C9-8229-5B4038E689A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5327565"/>
              </p:ext>
            </p:extLst>
          </p:nvPr>
        </p:nvGraphicFramePr>
        <p:xfrm>
          <a:off x="442913" y="1396470"/>
          <a:ext cx="11536112" cy="50789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Rectángulo 5">
            <a:extLst>
              <a:ext uri="{FF2B5EF4-FFF2-40B4-BE49-F238E27FC236}">
                <a16:creationId xmlns:a16="http://schemas.microsoft.com/office/drawing/2014/main" id="{0E364274-C0FA-447D-A2A2-19F7290DB633}"/>
              </a:ext>
            </a:extLst>
          </p:cNvPr>
          <p:cNvSpPr/>
          <p:nvPr/>
        </p:nvSpPr>
        <p:spPr>
          <a:xfrm>
            <a:off x="2331720" y="843602"/>
            <a:ext cx="7476308" cy="13747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F2B98683-8A2F-884D-AF22-871729BC2A46}"/>
              </a:ext>
            </a:extLst>
          </p:cNvPr>
          <p:cNvSpPr txBox="1"/>
          <p:nvPr/>
        </p:nvSpPr>
        <p:spPr>
          <a:xfrm>
            <a:off x="1101090" y="559516"/>
            <a:ext cx="9989820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500" b="1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PARO REGISTRADO MENORES DE 25 AÑOS</a:t>
            </a:r>
            <a:br>
              <a:rPr lang="es-ES" sz="2500" b="1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Variaciones mensuales marzo a diciembre 2021</a:t>
            </a:r>
            <a:br>
              <a:rPr lang="es-ES" sz="3200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ES" sz="2000" dirty="0">
              <a:solidFill>
                <a:srgbClr val="00549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lecha: cheurón 8">
            <a:extLst>
              <a:ext uri="{FF2B5EF4-FFF2-40B4-BE49-F238E27FC236}">
                <a16:creationId xmlns:a16="http://schemas.microsoft.com/office/drawing/2014/main" id="{D47ED1C9-A0E0-4C5C-AACC-0FEA7321F847}"/>
              </a:ext>
            </a:extLst>
          </p:cNvPr>
          <p:cNvSpPr/>
          <p:nvPr/>
        </p:nvSpPr>
        <p:spPr>
          <a:xfrm>
            <a:off x="3003958" y="1018608"/>
            <a:ext cx="303179" cy="302796"/>
          </a:xfrm>
          <a:prstGeom prst="chevron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tx1"/>
              </a:solidFill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4704558C-4022-4CE6-BBF7-F4A813ED988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6863" y="232151"/>
            <a:ext cx="1482174" cy="579282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DF23280A-2035-4FBD-B76D-B556A7CEC87D}"/>
              </a:ext>
            </a:extLst>
          </p:cNvPr>
          <p:cNvSpPr txBox="1"/>
          <p:nvPr/>
        </p:nvSpPr>
        <p:spPr>
          <a:xfrm>
            <a:off x="8038247" y="4445867"/>
            <a:ext cx="2142740" cy="1015663"/>
          </a:xfrm>
          <a:prstGeom prst="rect">
            <a:avLst/>
          </a:prstGeom>
          <a:noFill/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Variación acumulada: </a:t>
            </a:r>
          </a:p>
          <a:p>
            <a:pPr algn="ctr"/>
            <a:r>
              <a:rPr lang="es-E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-143.809</a:t>
            </a:r>
          </a:p>
        </p:txBody>
      </p:sp>
    </p:spTree>
    <p:extLst>
      <p:ext uri="{BB962C8B-B14F-4D97-AF65-F5344CB8AC3E}">
        <p14:creationId xmlns:p14="http://schemas.microsoft.com/office/powerpoint/2010/main" val="30312691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0E364274-C0FA-447D-A2A2-19F7290DB633}"/>
              </a:ext>
            </a:extLst>
          </p:cNvPr>
          <p:cNvSpPr/>
          <p:nvPr/>
        </p:nvSpPr>
        <p:spPr>
          <a:xfrm>
            <a:off x="2331720" y="843602"/>
            <a:ext cx="7476308" cy="13747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F2B98683-8A2F-884D-AF22-871729BC2A46}"/>
              </a:ext>
            </a:extLst>
          </p:cNvPr>
          <p:cNvSpPr txBox="1"/>
          <p:nvPr/>
        </p:nvSpPr>
        <p:spPr>
          <a:xfrm>
            <a:off x="1074964" y="539966"/>
            <a:ext cx="998982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500" b="1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PARO REGISTRADO MENORES DE 25 AÑOS</a:t>
            </a:r>
            <a:br>
              <a:rPr lang="es-ES" sz="2500" b="1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Meses de diciembre</a:t>
            </a:r>
          </a:p>
        </p:txBody>
      </p:sp>
      <p:sp>
        <p:nvSpPr>
          <p:cNvPr id="9" name="Flecha: cheurón 8">
            <a:extLst>
              <a:ext uri="{FF2B5EF4-FFF2-40B4-BE49-F238E27FC236}">
                <a16:creationId xmlns:a16="http://schemas.microsoft.com/office/drawing/2014/main" id="{D47ED1C9-A0E0-4C5C-AACC-0FEA7321F847}"/>
              </a:ext>
            </a:extLst>
          </p:cNvPr>
          <p:cNvSpPr/>
          <p:nvPr/>
        </p:nvSpPr>
        <p:spPr>
          <a:xfrm>
            <a:off x="4532875" y="994494"/>
            <a:ext cx="303179" cy="302796"/>
          </a:xfrm>
          <a:prstGeom prst="chevron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tx1"/>
              </a:solidFill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4704558C-4022-4CE6-BBF7-F4A813ED98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863" y="232151"/>
            <a:ext cx="1482174" cy="579282"/>
          </a:xfrm>
          <a:prstGeom prst="rect">
            <a:avLst/>
          </a:prstGeom>
        </p:spPr>
      </p:pic>
      <p:graphicFrame>
        <p:nvGraphicFramePr>
          <p:cNvPr id="13" name="Gráfico 12">
            <a:extLst>
              <a:ext uri="{FF2B5EF4-FFF2-40B4-BE49-F238E27FC236}">
                <a16:creationId xmlns:a16="http://schemas.microsoft.com/office/drawing/2014/main" id="{980D4089-F433-4CBB-8F74-7D3653E1499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371154"/>
              </p:ext>
            </p:extLst>
          </p:nvPr>
        </p:nvGraphicFramePr>
        <p:xfrm>
          <a:off x="296863" y="1771293"/>
          <a:ext cx="11384140" cy="48545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2715077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Gráfico 12">
            <a:extLst>
              <a:ext uri="{FF2B5EF4-FFF2-40B4-BE49-F238E27FC236}">
                <a16:creationId xmlns:a16="http://schemas.microsoft.com/office/drawing/2014/main" id="{4FDFFF22-8126-44AD-8EAA-1427473D08A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1833247"/>
              </p:ext>
            </p:extLst>
          </p:nvPr>
        </p:nvGraphicFramePr>
        <p:xfrm>
          <a:off x="442913" y="1828800"/>
          <a:ext cx="11269662" cy="47527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Rectángulo 7">
            <a:extLst>
              <a:ext uri="{FF2B5EF4-FFF2-40B4-BE49-F238E27FC236}">
                <a16:creationId xmlns:a16="http://schemas.microsoft.com/office/drawing/2014/main" id="{EF653DB0-7CE1-4BF6-9AE5-EAEA8DC2442A}"/>
              </a:ext>
            </a:extLst>
          </p:cNvPr>
          <p:cNvSpPr/>
          <p:nvPr/>
        </p:nvSpPr>
        <p:spPr>
          <a:xfrm>
            <a:off x="2040499" y="702129"/>
            <a:ext cx="8033657" cy="14196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733D2760-F3B7-284D-BE96-55882B100A41}"/>
              </a:ext>
            </a:extLst>
          </p:cNvPr>
          <p:cNvSpPr txBox="1"/>
          <p:nvPr/>
        </p:nvSpPr>
        <p:spPr>
          <a:xfrm>
            <a:off x="1188708" y="402256"/>
            <a:ext cx="97372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VARIACIÓN MENSUAL PARO FEMENINO</a:t>
            </a:r>
            <a:br>
              <a:rPr lang="es-ES" sz="2500" b="1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Variaciones mensuales marzo a diciembre 2021</a:t>
            </a:r>
          </a:p>
        </p:txBody>
      </p:sp>
      <p:sp>
        <p:nvSpPr>
          <p:cNvPr id="9" name="Flecha: cheurón 8">
            <a:extLst>
              <a:ext uri="{FF2B5EF4-FFF2-40B4-BE49-F238E27FC236}">
                <a16:creationId xmlns:a16="http://schemas.microsoft.com/office/drawing/2014/main" id="{A9DA4423-628C-4AEB-BA2A-EDF8E9A1FE13}"/>
              </a:ext>
            </a:extLst>
          </p:cNvPr>
          <p:cNvSpPr/>
          <p:nvPr/>
        </p:nvSpPr>
        <p:spPr>
          <a:xfrm>
            <a:off x="2895165" y="878623"/>
            <a:ext cx="303179" cy="302796"/>
          </a:xfrm>
          <a:prstGeom prst="chevron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tx1"/>
              </a:solidFill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934A7C58-EC94-410D-9A01-9C2008C88E9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6863" y="232151"/>
            <a:ext cx="1482174" cy="579282"/>
          </a:xfrm>
          <a:prstGeom prst="rect">
            <a:avLst/>
          </a:prstGeom>
        </p:spPr>
      </p:pic>
      <p:sp>
        <p:nvSpPr>
          <p:cNvPr id="12" name="CuadroTexto 11">
            <a:extLst>
              <a:ext uri="{FF2B5EF4-FFF2-40B4-BE49-F238E27FC236}">
                <a16:creationId xmlns:a16="http://schemas.microsoft.com/office/drawing/2014/main" id="{1CDC2480-4FE2-4B5D-B1CA-17507FD448C0}"/>
              </a:ext>
            </a:extLst>
          </p:cNvPr>
          <p:cNvSpPr txBox="1"/>
          <p:nvPr/>
        </p:nvSpPr>
        <p:spPr>
          <a:xfrm>
            <a:off x="8049914" y="4610760"/>
            <a:ext cx="2142740" cy="1015663"/>
          </a:xfrm>
          <a:prstGeom prst="rect">
            <a:avLst/>
          </a:prstGeom>
          <a:noFill/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Variación acumulada: </a:t>
            </a:r>
          </a:p>
          <a:p>
            <a:pPr algn="ctr"/>
            <a:r>
              <a:rPr lang="es-E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- 480.747</a:t>
            </a:r>
          </a:p>
        </p:txBody>
      </p:sp>
    </p:spTree>
    <p:extLst>
      <p:ext uri="{BB962C8B-B14F-4D97-AF65-F5344CB8AC3E}">
        <p14:creationId xmlns:p14="http://schemas.microsoft.com/office/powerpoint/2010/main" val="19835936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6718</TotalTime>
  <Words>479</Words>
  <Application>Microsoft Macintosh PowerPoint</Application>
  <PresentationFormat>Panorámica</PresentationFormat>
  <Paragraphs>157</Paragraphs>
  <Slides>22</Slides>
  <Notes>20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Mariña Sánchez Testas</dc:creator>
  <cp:lastModifiedBy>Maquetate Cion</cp:lastModifiedBy>
  <cp:revision>310</cp:revision>
  <cp:lastPrinted>2021-11-02T14:44:58Z</cp:lastPrinted>
  <dcterms:created xsi:type="dcterms:W3CDTF">2020-07-01T12:40:50Z</dcterms:created>
  <dcterms:modified xsi:type="dcterms:W3CDTF">2022-01-04T07:42:35Z</dcterms:modified>
</cp:coreProperties>
</file>