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6" r:id="rId3"/>
    <p:sldId id="316" r:id="rId4"/>
    <p:sldId id="282" r:id="rId5"/>
    <p:sldId id="342" r:id="rId6"/>
    <p:sldId id="265" r:id="rId7"/>
    <p:sldId id="343" r:id="rId8"/>
    <p:sldId id="324" r:id="rId9"/>
    <p:sldId id="356" r:id="rId10"/>
    <p:sldId id="351" r:id="rId11"/>
    <p:sldId id="348" r:id="rId12"/>
    <p:sldId id="354" r:id="rId13"/>
    <p:sldId id="349" r:id="rId14"/>
    <p:sldId id="308" r:id="rId15"/>
    <p:sldId id="287" r:id="rId16"/>
    <p:sldId id="337" r:id="rId17"/>
    <p:sldId id="281" r:id="rId18"/>
  </p:sldIdLst>
  <p:sldSz cx="12192000" cy="6858000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7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orient="horz" pos="1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CIA SANJUAN, ANTONIO" initials="GSA" lastIdx="2" clrIdx="0">
    <p:extLst>
      <p:ext uri="{19B8F6BF-5375-455C-9EA6-DF929625EA0E}">
        <p15:presenceInfo xmlns:p15="http://schemas.microsoft.com/office/powerpoint/2012/main" userId="S-1-5-21-3565338061-4242805795-431756137-19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BAF"/>
    <a:srgbClr val="D1E9E5"/>
    <a:srgbClr val="009193"/>
    <a:srgbClr val="ECC2C1"/>
    <a:srgbClr val="E29E9D"/>
    <a:srgbClr val="C00000"/>
    <a:srgbClr val="3D907B"/>
    <a:srgbClr val="008F7A"/>
    <a:srgbClr val="2E75B6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67"/>
    <p:restoredTop sz="93750" autoAdjust="0"/>
  </p:normalViewPr>
  <p:slideViewPr>
    <p:cSldViewPr snapToGrid="0" snapToObjects="1" showGuides="1">
      <p:cViewPr>
        <p:scale>
          <a:sx n="106" d="100"/>
          <a:sy n="106" d="100"/>
        </p:scale>
        <p:origin x="-184" y="176"/>
      </p:cViewPr>
      <p:guideLst>
        <p:guide pos="347"/>
        <p:guide orient="horz" pos="4065"/>
        <p:guide pos="7265"/>
        <p:guide orient="horz" pos="12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rinasancheztestas\Downloads\Telegram%20Desktop\GRAFICOS%20RUEDA%20PRENSA%20PARO%20agosto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9007264D\Documents\Datos%20Diarios\OCTUBRE%202021\RUEDA%20PRENSA\GRAFICOS%20RUEDA%20PRENSA%20PARO%20octubre%20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9007264D\Documents\Datos%20Diarios\OCTUBRE%202021\RUEDA%20PRENSA\GRAFICOS%20RUEDA%20PRENSA%20PARO%20octubre%20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9007264D\Documents\Datos%20Diarios\OCTUBRE%202021\RUEDA%20PRENSA\GRAFICOS%20RUEDA%20PRENSA%20PARO%20octubre%20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9007264D\Documents\Datos%20Diarios\OCTUBRE%202021\RUEDA%20PRENSA\GRAFICOS%20RUEDA%20PRENSA%20PARO%20octubre%2020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9007264D\Documents\Datos%20Diarios\OCTUBRE%202021\RUEDA%20PRENSA\GRAFICOS%20RUEDA%20PRENSA%20PARO%20octubre%2020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9007264D\Documents\Datos%20Diarios\OCTUBRE%202021\RUEDA%20PRENSA\GRAFICOS%20RUEDA%20PRENSA%20PARO%20octubre%20202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9007264D\Documents\Datos%20Diarios\OCTUBRE%202021\RUEDA%20PRENSA\GRAFICOS%20RUEDA%20PRENSA%20PARO%20octubre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9007264D\Documents\Datos%20Diarios\OCTUBRE%202021\RUEDA%20PRENSA\GRAFICOS%20RUEDA%20PRENSA%20PARO%20octubre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9007264D\Documents\Datos%20Diarios\OCTUBRE%202021\RUEDA%20PRENSA\GRAFICOS%20RUEDA%20PRENSA%20PARO%20octubre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9007264D\Documents\Datos%20Diarios\OCTUBRE%202021\RUEDA%20PRENSA\GRAFICOS%20RUEDA%20PRENSA%20PARO%20octubre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9007264D\Documents\Datos%20Diarios\OCTUBRE%202021\RUEDA%20PRENSA\GRAFICOS%20RUEDA%20PRENSA%20PARO%20octubre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9007264D\Documents\Datos%20Diarios\OCTUBRE%202021\RUEDA%20PRENSA\GRAFICOS%20RUEDA%20PRENSA%20PARO%20octubre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rinasancheztestas\Downloads\Telegram%20Desktop\GRAFICOS%20RUEDA%20PRENSA%20PARO%20agosto%20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9805984"/>
        <c:axId val="379797128"/>
      </c:barChart>
      <c:catAx>
        <c:axId val="37980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79797128"/>
        <c:crosses val="autoZero"/>
        <c:auto val="1"/>
        <c:lblAlgn val="ctr"/>
        <c:lblOffset val="100"/>
        <c:noMultiLvlLbl val="0"/>
      </c:catAx>
      <c:valAx>
        <c:axId val="379797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37980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5D-4865-956A-E4C52272AEF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5D-4865-956A-E4C52272AE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5D-4865-956A-E4C52272AEF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5D-4865-956A-E4C52272AEF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45D-4865-956A-E4C52272AEF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45D-4865-956A-E4C52272AEF7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45D-4865-956A-E4C52272AEF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45D-4865-956A-E4C52272AEF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45D-4865-956A-E4C52272AEF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45D-4865-956A-E4C52272AEF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45D-4865-956A-E4C52272AEF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45D-4865-956A-E4C52272AEF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45D-4865-956A-E4C52272AEF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45D-4865-956A-E4C52272AEF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45D-4865-956A-E4C52272AEF7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45D-4865-956A-E4C52272AEF7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45D-4865-956A-E4C52272AEF7}"/>
              </c:ext>
            </c:extLst>
          </c:dPt>
          <c:dPt>
            <c:idx val="17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45D-4865-956A-E4C52272AEF7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45D-4865-956A-E4C52272AEF7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045D-4865-956A-E4C52272AEF7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045D-4865-956A-E4C52272AEF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'JOVENES (2)'!$B$11:$B$31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'JOVENES (2)'!$F$11:$F$31</c:f>
              <c:numCache>
                <c:formatCode>#,##0_ ;[Red]\-#,##0\ </c:formatCode>
                <c:ptCount val="21"/>
                <c:pt idx="0">
                  <c:v>15376</c:v>
                </c:pt>
                <c:pt idx="1">
                  <c:v>19313</c:v>
                </c:pt>
                <c:pt idx="2">
                  <c:v>15057</c:v>
                </c:pt>
                <c:pt idx="3">
                  <c:v>7464</c:v>
                </c:pt>
                <c:pt idx="4">
                  <c:v>14873</c:v>
                </c:pt>
                <c:pt idx="5">
                  <c:v>11574</c:v>
                </c:pt>
                <c:pt idx="6">
                  <c:v>706</c:v>
                </c:pt>
                <c:pt idx="7">
                  <c:v>39112</c:v>
                </c:pt>
                <c:pt idx="8">
                  <c:v>16868</c:v>
                </c:pt>
                <c:pt idx="9">
                  <c:v>12621</c:v>
                </c:pt>
                <c:pt idx="10">
                  <c:v>20202</c:v>
                </c:pt>
                <c:pt idx="11">
                  <c:v>20604</c:v>
                </c:pt>
                <c:pt idx="12">
                  <c:v>16143</c:v>
                </c:pt>
                <c:pt idx="13">
                  <c:v>9703</c:v>
                </c:pt>
                <c:pt idx="14">
                  <c:v>12952</c:v>
                </c:pt>
                <c:pt idx="15">
                  <c:v>10189</c:v>
                </c:pt>
                <c:pt idx="16">
                  <c:v>9066</c:v>
                </c:pt>
                <c:pt idx="17">
                  <c:v>10724</c:v>
                </c:pt>
                <c:pt idx="18">
                  <c:v>17851</c:v>
                </c:pt>
                <c:pt idx="19">
                  <c:v>16161</c:v>
                </c:pt>
                <c:pt idx="20">
                  <c:v>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045D-4865-956A-E4C52272AE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9805984"/>
        <c:axId val="379797128"/>
      </c:barChart>
      <c:catAx>
        <c:axId val="37980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79797128"/>
        <c:crosses val="autoZero"/>
        <c:auto val="1"/>
        <c:lblAlgn val="ctr"/>
        <c:lblOffset val="100"/>
        <c:noMultiLvlLbl val="0"/>
      </c:catAx>
      <c:valAx>
        <c:axId val="379797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lumMod val="40000"/>
                  <a:lumOff val="60000"/>
                  <a:alpha val="12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37980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07973553152734"/>
          <c:y val="0.10233110940466952"/>
          <c:w val="0.78397972955837603"/>
          <c:h val="0.882382979146285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1F-4753-B1FE-C11C6126B2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1F-4753-B1FE-C11C6126B2A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1F-4753-B1FE-C11C6126B2A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1F-4753-B1FE-C11C6126B2A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1F-4753-B1FE-C11C6126B2A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F1F-4753-B1FE-C11C6126B2A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F1F-4753-B1FE-C11C6126B2A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F1F-4753-B1FE-C11C6126B2A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F1F-4753-B1FE-C11C6126B2A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F1F-4753-B1FE-C11C6126B2A0}"/>
              </c:ext>
            </c:extLst>
          </c:dPt>
          <c:dPt>
            <c:idx val="10"/>
            <c:invertIfNegative val="0"/>
            <c:bubble3D val="0"/>
            <c:spPr>
              <a:solidFill>
                <a:srgbClr val="ECC2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F1F-4753-B1FE-C11C6126B2A0}"/>
              </c:ext>
            </c:extLst>
          </c:dPt>
          <c:dPt>
            <c:idx val="11"/>
            <c:invertIfNegative val="0"/>
            <c:bubble3D val="0"/>
            <c:spPr>
              <a:solidFill>
                <a:srgbClr val="ECC2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F1F-4753-B1FE-C11C6126B2A0}"/>
              </c:ext>
            </c:extLst>
          </c:dPt>
          <c:dPt>
            <c:idx val="12"/>
            <c:invertIfNegative val="0"/>
            <c:bubble3D val="0"/>
            <c:spPr>
              <a:solidFill>
                <a:srgbClr val="ECC2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F1F-4753-B1FE-C11C6126B2A0}"/>
              </c:ext>
            </c:extLst>
          </c:dPt>
          <c:dPt>
            <c:idx val="13"/>
            <c:invertIfNegative val="0"/>
            <c:bubble3D val="0"/>
            <c:spPr>
              <a:solidFill>
                <a:srgbClr val="ECC2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F1F-4753-B1FE-C11C6126B2A0}"/>
              </c:ext>
            </c:extLst>
          </c:dPt>
          <c:dPt>
            <c:idx val="14"/>
            <c:invertIfNegative val="0"/>
            <c:bubble3D val="0"/>
            <c:spPr>
              <a:solidFill>
                <a:srgbClr val="ECC2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CF1F-4753-B1FE-C11C6126B2A0}"/>
              </c:ext>
            </c:extLst>
          </c:dPt>
          <c:dPt>
            <c:idx val="15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F1F-4753-B1FE-C11C6126B2A0}"/>
              </c:ext>
            </c:extLst>
          </c:dPt>
          <c:dPt>
            <c:idx val="16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F1F-4753-B1FE-C11C6126B2A0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F1F-4753-B1FE-C11C6126B2A0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F1F-4753-B1FE-C11C6126B2A0}"/>
              </c:ext>
            </c:extLst>
          </c:dPt>
          <c:dLbls>
            <c:dLbl>
              <c:idx val="9"/>
              <c:layout>
                <c:manualLayout>
                  <c:x val="-4.7190682032621578E-3"/>
                  <c:y val="-2.9814293136458249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F1F-4753-B1FE-C11C6126B2A0}"/>
                </c:ext>
              </c:extLst>
            </c:dLbl>
            <c:dLbl>
              <c:idx val="18"/>
              <c:numFmt formatCode="#,##0_ ;[Red]\-#,##0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CF1F-4753-B1FE-C11C6126B2A0}"/>
                </c:ext>
              </c:extLst>
            </c:dLbl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'CCAA (septiembre)'!$B$35:$B$53</c:f>
              <c:strCache>
                <c:ptCount val="19"/>
                <c:pt idx="0">
                  <c:v>ANDALUCIA</c:v>
                </c:pt>
                <c:pt idx="1">
                  <c:v>BALEARES</c:v>
                </c:pt>
                <c:pt idx="2">
                  <c:v>CASTILLA-LA MANCHA</c:v>
                </c:pt>
                <c:pt idx="3">
                  <c:v>EXTREMADURA</c:v>
                </c:pt>
                <c:pt idx="4">
                  <c:v>MURCIA</c:v>
                </c:pt>
                <c:pt idx="5">
                  <c:v>ASTURIAS</c:v>
                </c:pt>
                <c:pt idx="6">
                  <c:v>GALICIA</c:v>
                </c:pt>
                <c:pt idx="7">
                  <c:v>ARAGON</c:v>
                </c:pt>
                <c:pt idx="8">
                  <c:v>MELILLA</c:v>
                </c:pt>
                <c:pt idx="9">
                  <c:v>CANTABRIA</c:v>
                </c:pt>
                <c:pt idx="10">
                  <c:v>LA RIOJA</c:v>
                </c:pt>
                <c:pt idx="11">
                  <c:v>CATALUÑA</c:v>
                </c:pt>
                <c:pt idx="12">
                  <c:v>NAVARRA</c:v>
                </c:pt>
                <c:pt idx="13">
                  <c:v>TOTAL</c:v>
                </c:pt>
                <c:pt idx="14">
                  <c:v>PAIS VASCO</c:v>
                </c:pt>
                <c:pt idx="15">
                  <c:v>COM. VALENCIANA</c:v>
                </c:pt>
                <c:pt idx="16">
                  <c:v>CASTILLA Y LEON</c:v>
                </c:pt>
                <c:pt idx="17">
                  <c:v>CANARIAS</c:v>
                </c:pt>
                <c:pt idx="18">
                  <c:v>MADRID</c:v>
                </c:pt>
              </c:strCache>
            </c:strRef>
          </c:cat>
          <c:val>
            <c:numRef>
              <c:f>'CCAA (septiembre)'!$C$35:$C$53</c:f>
              <c:numCache>
                <c:formatCode>#,##0_ ;[Red]\-#,##0\ </c:formatCode>
                <c:ptCount val="19"/>
                <c:pt idx="0">
                  <c:v>8600</c:v>
                </c:pt>
                <c:pt idx="1">
                  <c:v>2653</c:v>
                </c:pt>
                <c:pt idx="2">
                  <c:v>2610</c:v>
                </c:pt>
                <c:pt idx="3">
                  <c:v>2527</c:v>
                </c:pt>
                <c:pt idx="4">
                  <c:v>2271</c:v>
                </c:pt>
                <c:pt idx="5">
                  <c:v>1548</c:v>
                </c:pt>
                <c:pt idx="6">
                  <c:v>991</c:v>
                </c:pt>
                <c:pt idx="7">
                  <c:v>642</c:v>
                </c:pt>
                <c:pt idx="8">
                  <c:v>414</c:v>
                </c:pt>
                <c:pt idx="9">
                  <c:v>151</c:v>
                </c:pt>
                <c:pt idx="10">
                  <c:v>-284</c:v>
                </c:pt>
                <c:pt idx="11">
                  <c:v>-510</c:v>
                </c:pt>
                <c:pt idx="12">
                  <c:v>-560</c:v>
                </c:pt>
                <c:pt idx="13">
                  <c:v>-734</c:v>
                </c:pt>
                <c:pt idx="14">
                  <c:v>-1063</c:v>
                </c:pt>
                <c:pt idx="15">
                  <c:v>-2542</c:v>
                </c:pt>
                <c:pt idx="16">
                  <c:v>-2774</c:v>
                </c:pt>
                <c:pt idx="17">
                  <c:v>-5242</c:v>
                </c:pt>
                <c:pt idx="18">
                  <c:v>-9851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CF1F-4753-B1FE-C11C6126B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5182208"/>
        <c:axId val="305179464"/>
      </c:barChart>
      <c:catAx>
        <c:axId val="30518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05179464"/>
        <c:crosses val="autoZero"/>
        <c:auto val="1"/>
        <c:lblAlgn val="ctr"/>
        <c:lblOffset val="100"/>
        <c:noMultiLvlLbl val="0"/>
      </c:catAx>
      <c:valAx>
        <c:axId val="305179464"/>
        <c:scaling>
          <c:orientation val="minMax"/>
          <c:max val="11000"/>
          <c:min val="-12000"/>
        </c:scaling>
        <c:delete val="0"/>
        <c:axPos val="b"/>
        <c:majorGridlines>
          <c:spPr>
            <a:ln w="9525" cap="flat" cmpd="sng" algn="ctr">
              <a:solidFill>
                <a:schemeClr val="accent5">
                  <a:lumMod val="50000"/>
                  <a:alpha val="12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518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30385856247856"/>
          <c:y val="2.4270893581136939E-2"/>
          <c:w val="0.70375554679131991"/>
          <c:h val="0.957547722383019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CC2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CE-45B9-BDB0-AC70730E9EDC}"/>
              </c:ext>
            </c:extLst>
          </c:dPt>
          <c:dPt>
            <c:idx val="1"/>
            <c:invertIfNegative val="0"/>
            <c:bubble3D val="0"/>
            <c:spPr>
              <a:solidFill>
                <a:srgbClr val="ECC2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CE-45B9-BDB0-AC70730E9EDC}"/>
              </c:ext>
            </c:extLst>
          </c:dPt>
          <c:dPt>
            <c:idx val="2"/>
            <c:invertIfNegative val="0"/>
            <c:bubble3D val="0"/>
            <c:spPr>
              <a:solidFill>
                <a:srgbClr val="ECC2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CE-45B9-BDB0-AC70730E9EDC}"/>
              </c:ext>
            </c:extLst>
          </c:dPt>
          <c:dPt>
            <c:idx val="3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CE-45B9-BDB0-AC70730E9EDC}"/>
              </c:ext>
            </c:extLst>
          </c:dPt>
          <c:dPt>
            <c:idx val="4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BCE-45B9-BDB0-AC70730E9EDC}"/>
              </c:ext>
            </c:extLst>
          </c:dPt>
          <c:dPt>
            <c:idx val="5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BCE-45B9-BDB0-AC70730E9EDC}"/>
              </c:ext>
            </c:extLst>
          </c:dPt>
          <c:dPt>
            <c:idx val="6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BCE-45B9-BDB0-AC70730E9EDC}"/>
              </c:ext>
            </c:extLst>
          </c:dPt>
          <c:dPt>
            <c:idx val="7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BCE-45B9-BDB0-AC70730E9EDC}"/>
              </c:ext>
            </c:extLst>
          </c:dPt>
          <c:dPt>
            <c:idx val="8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BCE-45B9-BDB0-AC70730E9EDC}"/>
              </c:ext>
            </c:extLst>
          </c:dPt>
          <c:dPt>
            <c:idx val="9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BCE-45B9-BDB0-AC70730E9EDC}"/>
              </c:ext>
            </c:extLst>
          </c:dPt>
          <c:dPt>
            <c:idx val="10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BCE-45B9-BDB0-AC70730E9EDC}"/>
              </c:ext>
            </c:extLst>
          </c:dPt>
          <c:dPt>
            <c:idx val="11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BCE-45B9-BDB0-AC70730E9EDC}"/>
              </c:ext>
            </c:extLst>
          </c:dPt>
          <c:dPt>
            <c:idx val="12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BCE-45B9-BDB0-AC70730E9EDC}"/>
              </c:ext>
            </c:extLst>
          </c:dPt>
          <c:dPt>
            <c:idx val="13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BCE-45B9-BDB0-AC70730E9EDC}"/>
              </c:ext>
            </c:extLst>
          </c:dPt>
          <c:dPt>
            <c:idx val="14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BCE-45B9-BDB0-AC70730E9EDC}"/>
              </c:ext>
            </c:extLst>
          </c:dPt>
          <c:dPt>
            <c:idx val="15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BCE-45B9-BDB0-AC70730E9EDC}"/>
              </c:ext>
            </c:extLst>
          </c:dPt>
          <c:dPt>
            <c:idx val="16"/>
            <c:invertIfNegative val="0"/>
            <c:bubble3D val="0"/>
            <c:spPr>
              <a:solidFill>
                <a:srgbClr val="E29E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BCE-45B9-BDB0-AC70730E9EDC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BCE-45B9-BDB0-AC70730E9EDC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BCE-45B9-BDB0-AC70730E9EDC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7BCE-45B9-BDB0-AC70730E9E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'CCAA (anual)'!$B$4:$B$23</c:f>
              <c:strCache>
                <c:ptCount val="20"/>
                <c:pt idx="0">
                  <c:v>COM. VALENCIANA</c:v>
                </c:pt>
                <c:pt idx="1">
                  <c:v>CANTABRIA</c:v>
                </c:pt>
                <c:pt idx="2">
                  <c:v>MADRID</c:v>
                </c:pt>
                <c:pt idx="3">
                  <c:v>EXTREMADURA</c:v>
                </c:pt>
                <c:pt idx="4">
                  <c:v>CASTILLA Y LEON</c:v>
                </c:pt>
                <c:pt idx="5">
                  <c:v>PAIS VASCO</c:v>
                </c:pt>
                <c:pt idx="6">
                  <c:v>TOTAL NACIONAL</c:v>
                </c:pt>
                <c:pt idx="7">
                  <c:v>GALICIA</c:v>
                </c:pt>
                <c:pt idx="8">
                  <c:v>CASTILLA-LA MANCHA</c:v>
                </c:pt>
                <c:pt idx="9">
                  <c:v>LA RIOJA</c:v>
                </c:pt>
                <c:pt idx="10">
                  <c:v>ANDALUCIA</c:v>
                </c:pt>
                <c:pt idx="11">
                  <c:v>MELILLA</c:v>
                </c:pt>
                <c:pt idx="12">
                  <c:v>NAVARRA</c:v>
                </c:pt>
                <c:pt idx="13">
                  <c:v>ASTURIAS</c:v>
                </c:pt>
                <c:pt idx="14">
                  <c:v>CEUTA</c:v>
                </c:pt>
                <c:pt idx="15">
                  <c:v>ARAGON</c:v>
                </c:pt>
                <c:pt idx="16">
                  <c:v>MURCIA</c:v>
                </c:pt>
                <c:pt idx="17">
                  <c:v>CANARIAS</c:v>
                </c:pt>
                <c:pt idx="18">
                  <c:v>CATALUÑA</c:v>
                </c:pt>
                <c:pt idx="19">
                  <c:v>BALEARES</c:v>
                </c:pt>
              </c:strCache>
            </c:strRef>
          </c:cat>
          <c:val>
            <c:numRef>
              <c:f>'CCAA (anual)'!$D$4:$D$23</c:f>
              <c:numCache>
                <c:formatCode>0.0_ ;[Red]\-0.0\ </c:formatCode>
                <c:ptCount val="20"/>
                <c:pt idx="0">
                  <c:v>-3.0383063725546733</c:v>
                </c:pt>
                <c:pt idx="1">
                  <c:v>-5.4186829112524872</c:v>
                </c:pt>
                <c:pt idx="2">
                  <c:v>-6.7013159606698762</c:v>
                </c:pt>
                <c:pt idx="3">
                  <c:v>-13.641280434144912</c:v>
                </c:pt>
                <c:pt idx="4">
                  <c:v>-14.261211723755235</c:v>
                </c:pt>
                <c:pt idx="5">
                  <c:v>-14.473788735547515</c:v>
                </c:pt>
                <c:pt idx="6">
                  <c:v>-14.871108348756144</c:v>
                </c:pt>
                <c:pt idx="7">
                  <c:v>-15.036374767659275</c:v>
                </c:pt>
                <c:pt idx="8">
                  <c:v>-16.098614321212711</c:v>
                </c:pt>
                <c:pt idx="9">
                  <c:v>-16.119906425112887</c:v>
                </c:pt>
                <c:pt idx="10">
                  <c:v>-16.158677117526597</c:v>
                </c:pt>
                <c:pt idx="11">
                  <c:v>-16.600954554886908</c:v>
                </c:pt>
                <c:pt idx="12">
                  <c:v>-17.425722216510746</c:v>
                </c:pt>
                <c:pt idx="13">
                  <c:v>-17.499749071564789</c:v>
                </c:pt>
                <c:pt idx="14">
                  <c:v>-17.695410609635438</c:v>
                </c:pt>
                <c:pt idx="15">
                  <c:v>-18.075925307579688</c:v>
                </c:pt>
                <c:pt idx="16">
                  <c:v>-18.71302842302698</c:v>
                </c:pt>
                <c:pt idx="17">
                  <c:v>-20.637593480820001</c:v>
                </c:pt>
                <c:pt idx="18">
                  <c:v>-21.999178634593516</c:v>
                </c:pt>
                <c:pt idx="19">
                  <c:v>-36.437286600663299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7BCE-45B9-BDB0-AC70730E9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5182208"/>
        <c:axId val="305179464"/>
      </c:barChart>
      <c:catAx>
        <c:axId val="30518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05179464"/>
        <c:crosses val="autoZero"/>
        <c:auto val="1"/>
        <c:lblAlgn val="ctr"/>
        <c:lblOffset val="100"/>
        <c:noMultiLvlLbl val="0"/>
      </c:catAx>
      <c:valAx>
        <c:axId val="3051794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5">
                  <a:lumMod val="50000"/>
                  <a:alpha val="12000"/>
                </a:schemeClr>
              </a:solidFill>
              <a:round/>
            </a:ln>
            <a:effectLst/>
          </c:spPr>
        </c:majorGridlines>
        <c:numFmt formatCode="0.0_ ;[Red]\-0.0\ " sourceLinked="1"/>
        <c:majorTickMark val="none"/>
        <c:minorTickMark val="none"/>
        <c:tickLblPos val="nextTo"/>
        <c:crossAx val="30518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1E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755-9247-91CD-9BAED2D3EE24}"/>
              </c:ext>
            </c:extLst>
          </c:dPt>
          <c:dPt>
            <c:idx val="1"/>
            <c:invertIfNegative val="0"/>
            <c:bubble3D val="0"/>
            <c:spPr>
              <a:solidFill>
                <a:srgbClr val="D1E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55-9247-91CD-9BAED2D3EE24}"/>
              </c:ext>
            </c:extLst>
          </c:dPt>
          <c:dPt>
            <c:idx val="2"/>
            <c:invertIfNegative val="0"/>
            <c:bubble3D val="0"/>
            <c:spPr>
              <a:solidFill>
                <a:srgbClr val="7BB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755-9247-91CD-9BAED2D3EE24}"/>
              </c:ext>
            </c:extLst>
          </c:dPt>
          <c:dPt>
            <c:idx val="3"/>
            <c:invertIfNegative val="0"/>
            <c:bubble3D val="0"/>
            <c:spPr>
              <a:solidFill>
                <a:srgbClr val="7BB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55-9247-91CD-9BAED2D3EE24}"/>
              </c:ext>
            </c:extLst>
          </c:dPt>
          <c:dPt>
            <c:idx val="4"/>
            <c:invertIfNegative val="0"/>
            <c:bubble3D val="0"/>
            <c:spPr>
              <a:solidFill>
                <a:srgbClr val="7BB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755-9247-91CD-9BAED2D3EE24}"/>
              </c:ext>
            </c:extLst>
          </c:dPt>
          <c:dPt>
            <c:idx val="5"/>
            <c:invertIfNegative val="0"/>
            <c:bubble3D val="0"/>
            <c:spPr>
              <a:solidFill>
                <a:srgbClr val="7BB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55-9247-91CD-9BAED2D3EE24}"/>
              </c:ext>
            </c:extLst>
          </c:dPt>
          <c:dPt>
            <c:idx val="6"/>
            <c:invertIfNegative val="0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55-9247-91CD-9BAED2D3EE24}"/>
              </c:ext>
            </c:extLst>
          </c:dPt>
          <c:dPt>
            <c:idx val="7"/>
            <c:invertIfNegative val="0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755-9247-91CD-9BAED2D3EE24}"/>
              </c:ext>
            </c:extLst>
          </c:dPt>
          <c:dPt>
            <c:idx val="8"/>
            <c:invertIfNegative val="0"/>
            <c:bubble3D val="0"/>
            <c:spPr>
              <a:solidFill>
                <a:srgbClr val="D1E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55-9247-91CD-9BAED2D3EE24}"/>
              </c:ext>
            </c:extLst>
          </c:dPt>
          <c:dPt>
            <c:idx val="9"/>
            <c:invertIfNegative val="0"/>
            <c:bubble3D val="0"/>
            <c:spPr>
              <a:solidFill>
                <a:srgbClr val="7BB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755-9247-91CD-9BAED2D3EE24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087-4681-AE66-A0906B319C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'contratos (OCTUBRE)'!$A$17:$A$26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'contratos (OCTUBRE)'!$B$17:$B$26</c:f>
              <c:numCache>
                <c:formatCode>#,##0</c:formatCode>
                <c:ptCount val="10"/>
                <c:pt idx="0">
                  <c:v>1427173</c:v>
                </c:pt>
                <c:pt idx="1">
                  <c:v>1582400</c:v>
                </c:pt>
                <c:pt idx="2">
                  <c:v>1702152</c:v>
                </c:pt>
                <c:pt idx="3">
                  <c:v>1760610</c:v>
                </c:pt>
                <c:pt idx="4">
                  <c:v>1867360</c:v>
                </c:pt>
                <c:pt idx="5">
                  <c:v>2032184</c:v>
                </c:pt>
                <c:pt idx="6">
                  <c:v>2243453</c:v>
                </c:pt>
                <c:pt idx="7">
                  <c:v>2224757</c:v>
                </c:pt>
                <c:pt idx="8">
                  <c:v>1551357</c:v>
                </c:pt>
                <c:pt idx="9">
                  <c:v>1892584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87-4681-AE66-A0906B319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50545832"/>
        <c:axId val="550543536"/>
      </c:barChart>
      <c:catAx>
        <c:axId val="55054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550543536"/>
        <c:crosses val="autoZero"/>
        <c:auto val="1"/>
        <c:lblAlgn val="ctr"/>
        <c:lblOffset val="100"/>
        <c:noMultiLvlLbl val="1"/>
      </c:catAx>
      <c:valAx>
        <c:axId val="550543536"/>
        <c:scaling>
          <c:orientation val="minMax"/>
          <c:min val="3000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0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550545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C1-4C8E-8294-6F782FB4989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C1-4C8E-8294-6F782FB4989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C1-4C8E-8294-6F782FB4989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C1-4C8E-8294-6F782FB498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C1-4C8E-8294-6F782FB4989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AC1-4C8E-8294-6F782FB4989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AC1-4C8E-8294-6F782FB4989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AC1-4C8E-8294-6F782FB4989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E27-114D-9BD7-271AC2A9F346}"/>
              </c:ext>
            </c:extLst>
          </c:dPt>
          <c:dPt>
            <c:idx val="2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AC1-4C8E-8294-6F782FB4989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'contratos (OCTUBRE)'!$A$18:$A$26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'contratos (OCTUBRE)'!$E$18:$E$26</c:f>
              <c:numCache>
                <c:formatCode>0.0%</c:formatCode>
                <c:ptCount val="9"/>
                <c:pt idx="0">
                  <c:v>7.5455005055611729E-2</c:v>
                </c:pt>
                <c:pt idx="1">
                  <c:v>8.7463399273390391E-2</c:v>
                </c:pt>
                <c:pt idx="2">
                  <c:v>8.6136055117260496E-2</c:v>
                </c:pt>
                <c:pt idx="3">
                  <c:v>8.9340030845685883E-2</c:v>
                </c:pt>
                <c:pt idx="4">
                  <c:v>9.9667156123658091E-2</c:v>
                </c:pt>
                <c:pt idx="5">
                  <c:v>0.10801385186139402</c:v>
                </c:pt>
                <c:pt idx="6">
                  <c:v>0.10691774427499273</c:v>
                </c:pt>
                <c:pt idx="7">
                  <c:v>9.8184363753797479E-2</c:v>
                </c:pt>
                <c:pt idx="8">
                  <c:v>0.10488094583912788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AC1-4C8E-8294-6F782FB49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50545832"/>
        <c:axId val="550543536"/>
      </c:barChart>
      <c:catAx>
        <c:axId val="55054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550543536"/>
        <c:crosses val="autoZero"/>
        <c:auto val="1"/>
        <c:lblAlgn val="ctr"/>
        <c:lblOffset val="100"/>
        <c:noMultiLvlLbl val="0"/>
      </c:catAx>
      <c:valAx>
        <c:axId val="550543536"/>
        <c:scaling>
          <c:orientation val="minMax"/>
          <c:max val="0.14000000000000001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50545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B11-8940-AA24-B4D7798C4B6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B11-8940-AA24-B4D7798C4B6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11-8940-AA24-B4D7798C4B6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11-8940-AA24-B4D7798C4B6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B11-8940-AA24-B4D7798C4B6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11-8940-AA24-B4D7798C4B6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B11-8940-AA24-B4D7798C4B6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11-8940-AA24-B4D7798C4B6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D6-4869-B6FB-DDAC9BBFF3D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'EVOLUCION NOMINA'!$A$17:$A$25</c:f>
              <c:strCache>
                <c:ptCount val="9"/>
                <c:pt idx="0">
                  <c:v>Ene. 21</c:v>
                </c:pt>
                <c:pt idx="1">
                  <c:v>Feb. 21</c:v>
                </c:pt>
                <c:pt idx="2">
                  <c:v>Mar. 21</c:v>
                </c:pt>
                <c:pt idx="3">
                  <c:v>Abr. 21</c:v>
                </c:pt>
                <c:pt idx="4">
                  <c:v>May. 21</c:v>
                </c:pt>
                <c:pt idx="5">
                  <c:v>Jun. 21</c:v>
                </c:pt>
                <c:pt idx="6">
                  <c:v>Jul. 21</c:v>
                </c:pt>
                <c:pt idx="7">
                  <c:v>Ago. 21</c:v>
                </c:pt>
                <c:pt idx="8">
                  <c:v>Sep. 21</c:v>
                </c:pt>
              </c:strCache>
            </c:strRef>
          </c:cat>
          <c:val>
            <c:numRef>
              <c:f>'EVOLUCION NOMINA'!$D$17:$D$25</c:f>
              <c:numCache>
                <c:formatCode>#,##0.0</c:formatCode>
                <c:ptCount val="9"/>
                <c:pt idx="0">
                  <c:v>2611.4393453899997</c:v>
                </c:pt>
                <c:pt idx="1">
                  <c:v>2721.1612146299994</c:v>
                </c:pt>
                <c:pt idx="2">
                  <c:v>2560.3026154300005</c:v>
                </c:pt>
                <c:pt idx="3">
                  <c:v>2480.25119025</c:v>
                </c:pt>
                <c:pt idx="4">
                  <c:v>2323.6605150599999</c:v>
                </c:pt>
                <c:pt idx="5">
                  <c:v>2056.6879860499998</c:v>
                </c:pt>
                <c:pt idx="6">
                  <c:v>2019.81999845</c:v>
                </c:pt>
                <c:pt idx="7">
                  <c:v>2006.74884363</c:v>
                </c:pt>
                <c:pt idx="8">
                  <c:v>1920.6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6-4869-B6FB-DDAC9BBFF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7202296"/>
        <c:axId val="207204920"/>
      </c:barChart>
      <c:catAx>
        <c:axId val="20720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07204920"/>
        <c:crosses val="autoZero"/>
        <c:auto val="1"/>
        <c:lblAlgn val="ctr"/>
        <c:lblOffset val="100"/>
        <c:noMultiLvlLbl val="0"/>
      </c:catAx>
      <c:valAx>
        <c:axId val="207204920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0720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AE-AD43-8398-C7BC8CCE12D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CAE-AD43-8398-C7BC8CCE12D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AE-AD43-8398-C7BC8CCE12D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AE-AD43-8398-C7BC8CCE12D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CAE-AD43-8398-C7BC8CCE12D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AE-AD43-8398-C7BC8CCE12D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CAE-AD43-8398-C7BC8CCE12D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AE-AD43-8398-C7BC8CCE12D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13E-48DD-B626-E2C254B90B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'EVOLUCION NOMINA'!$A$17:$A$25</c:f>
              <c:strCache>
                <c:ptCount val="9"/>
                <c:pt idx="0">
                  <c:v>Ene. 21</c:v>
                </c:pt>
                <c:pt idx="1">
                  <c:v>Feb. 21</c:v>
                </c:pt>
                <c:pt idx="2">
                  <c:v>Mar. 21</c:v>
                </c:pt>
                <c:pt idx="3">
                  <c:v>Abr. 21</c:v>
                </c:pt>
                <c:pt idx="4">
                  <c:v>May. 21</c:v>
                </c:pt>
                <c:pt idx="5">
                  <c:v>Jun. 21</c:v>
                </c:pt>
                <c:pt idx="6">
                  <c:v>Jul. 21</c:v>
                </c:pt>
                <c:pt idx="7">
                  <c:v>Ago. 21</c:v>
                </c:pt>
                <c:pt idx="8">
                  <c:v>Sep. 21</c:v>
                </c:pt>
              </c:strCache>
            </c:strRef>
          </c:cat>
          <c:val>
            <c:numRef>
              <c:f>'EVOLUCION NOMINA'!$C$17:$C$25</c:f>
              <c:numCache>
                <c:formatCode>#,##0</c:formatCode>
                <c:ptCount val="9"/>
                <c:pt idx="0">
                  <c:v>607.29400606000002</c:v>
                </c:pt>
                <c:pt idx="1">
                  <c:v>670.19095278999998</c:v>
                </c:pt>
                <c:pt idx="2">
                  <c:v>654.90368148000005</c:v>
                </c:pt>
                <c:pt idx="3">
                  <c:v>590.94402699</c:v>
                </c:pt>
                <c:pt idx="4">
                  <c:v>523.61220786000001</c:v>
                </c:pt>
                <c:pt idx="5">
                  <c:v>427.26950010000002</c:v>
                </c:pt>
                <c:pt idx="6">
                  <c:v>342.52784199000001</c:v>
                </c:pt>
                <c:pt idx="7">
                  <c:v>255.69877819999999</c:v>
                </c:pt>
                <c:pt idx="8">
                  <c:v>227.50876101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3E-48DD-B626-E2C254B90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7202296"/>
        <c:axId val="207204920"/>
      </c:barChart>
      <c:catAx>
        <c:axId val="20720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07204920"/>
        <c:crosses val="autoZero"/>
        <c:auto val="1"/>
        <c:lblAlgn val="ctr"/>
        <c:lblOffset val="100"/>
        <c:noMultiLvlLbl val="0"/>
      </c:catAx>
      <c:valAx>
        <c:axId val="207204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720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F4-4E8D-B2C1-A07AADA39D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F4-4E8D-B2C1-A07AADA39DF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F4-4E8D-B2C1-A07AADA39DF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F4-4E8D-B2C1-A07AADA39D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F4-4E8D-B2C1-A07AADA39DF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4F4-4E8D-B2C1-A07AADA39DF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4F4-4E8D-B2C1-A07AADA39DF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4F4-4E8D-B2C1-A07AADA39DF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4F4-4E8D-B2C1-A07AADA39DF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4F4-4E8D-B2C1-A07AADA39DF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4F4-4E8D-B2C1-A07AADA39DF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4F4-4E8D-B2C1-A07AADA39DF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4F4-4E8D-B2C1-A07AADA39DF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4F4-4E8D-B2C1-A07AADA39DF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4F4-4E8D-B2C1-A07AADA39DF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4F4-4E8D-B2C1-A07AADA39DF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4F4-4E8D-B2C1-A07AADA39DF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4F4-4E8D-B2C1-A07AADA39DF3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4F4-4E8D-B2C1-A07AADA39DF3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74F4-4E8D-B2C1-A07AADA39DF3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74F4-4E8D-B2C1-A07AADA39DF3}"/>
              </c:ext>
            </c:extLst>
          </c:dPt>
          <c:dLbls>
            <c:dLbl>
              <c:idx val="1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F69223F-0BDC-47F8-8076-52131965ADA7}" type="VALUE">
                      <a:rPr lang="en-US" sz="1200" b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2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s-ES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>
                  <a:softEdge rad="7747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74F4-4E8D-B2C1-A07AADA39DF3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6E4AADCF-7631-47AC-944D-FF4DDC393A77}" type="VALUE">
                      <a:rPr lang="en-US" sz="1200" b="0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74F4-4E8D-B2C1-A07AADA39D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'PR-OCT'!$B$11:$B$31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'PR-OCT'!$D$11:$D$31</c:f>
              <c:numCache>
                <c:formatCode>#,##0_ ;[Red]\-#,##0\ </c:formatCode>
                <c:ptCount val="21"/>
                <c:pt idx="0">
                  <c:v>51724</c:v>
                </c:pt>
                <c:pt idx="1">
                  <c:v>57726</c:v>
                </c:pt>
                <c:pt idx="2">
                  <c:v>56976</c:v>
                </c:pt>
                <c:pt idx="3">
                  <c:v>25297</c:v>
                </c:pt>
                <c:pt idx="4">
                  <c:v>39575</c:v>
                </c:pt>
                <c:pt idx="5">
                  <c:v>26670</c:v>
                </c:pt>
                <c:pt idx="6">
                  <c:v>31214</c:v>
                </c:pt>
                <c:pt idx="7">
                  <c:v>192658</c:v>
                </c:pt>
                <c:pt idx="8">
                  <c:v>98906</c:v>
                </c:pt>
                <c:pt idx="9">
                  <c:v>68213</c:v>
                </c:pt>
                <c:pt idx="10">
                  <c:v>134182</c:v>
                </c:pt>
                <c:pt idx="11">
                  <c:v>128242</c:v>
                </c:pt>
                <c:pt idx="12">
                  <c:v>87028</c:v>
                </c:pt>
                <c:pt idx="13">
                  <c:v>79154</c:v>
                </c:pt>
                <c:pt idx="14">
                  <c:v>82327</c:v>
                </c:pt>
                <c:pt idx="15">
                  <c:v>44685</c:v>
                </c:pt>
                <c:pt idx="16">
                  <c:v>56844</c:v>
                </c:pt>
                <c:pt idx="17">
                  <c:v>52194</c:v>
                </c:pt>
                <c:pt idx="18">
                  <c:v>97948</c:v>
                </c:pt>
                <c:pt idx="19">
                  <c:v>49558</c:v>
                </c:pt>
                <c:pt idx="20">
                  <c:v>-734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74F4-4E8D-B2C1-A07AADA39DF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9805984"/>
        <c:axId val="379797128"/>
      </c:barChart>
      <c:catAx>
        <c:axId val="37980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5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79797128"/>
        <c:crosses val="autoZero"/>
        <c:auto val="1"/>
        <c:lblAlgn val="ctr"/>
        <c:lblOffset val="100"/>
        <c:noMultiLvlLbl val="0"/>
      </c:catAx>
      <c:valAx>
        <c:axId val="379797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12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37980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'PR-(var)'!$C$5</c:f>
              <c:strCache>
                <c:ptCount val="1"/>
                <c:pt idx="0">
                  <c:v>Final de mes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BB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03-4C54-A309-AAF370ABC010}"/>
              </c:ext>
            </c:extLst>
          </c:dPt>
          <c:dPt>
            <c:idx val="1"/>
            <c:invertIfNegative val="0"/>
            <c:bubble3D val="0"/>
            <c:spPr>
              <a:solidFill>
                <a:srgbClr val="D1E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03-4C54-A309-AAF370ABC010}"/>
              </c:ext>
            </c:extLst>
          </c:dPt>
          <c:dPt>
            <c:idx val="2"/>
            <c:invertIfNegative val="0"/>
            <c:bubble3D val="0"/>
            <c:spPr>
              <a:solidFill>
                <a:srgbClr val="7BB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03-4C54-A309-AAF370ABC010}"/>
              </c:ext>
            </c:extLst>
          </c:dPt>
          <c:dPt>
            <c:idx val="3"/>
            <c:invertIfNegative val="0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03-4C54-A309-AAF370ABC010}"/>
              </c:ext>
            </c:extLst>
          </c:dPt>
          <c:dPt>
            <c:idx val="4"/>
            <c:invertIfNegative val="0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03-4C54-A309-AAF370ABC010}"/>
              </c:ext>
            </c:extLst>
          </c:dPt>
          <c:dPt>
            <c:idx val="5"/>
            <c:invertIfNegative val="0"/>
            <c:bubble3D val="0"/>
            <c:spPr>
              <a:solidFill>
                <a:srgbClr val="7BB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B03-4C54-A309-AAF370ABC010}"/>
              </c:ext>
            </c:extLst>
          </c:dPt>
          <c:dPt>
            <c:idx val="6"/>
            <c:invertIfNegative val="0"/>
            <c:bubble3D val="0"/>
            <c:spPr>
              <a:solidFill>
                <a:srgbClr val="7BBB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B03-4C54-A309-AAF370ABC01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B03-4C54-A309-AAF370ABC010}"/>
              </c:ext>
            </c:extLst>
          </c:dPt>
          <c:dLbls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1ED62E0-57F4-1C4F-B136-C8A3C25BDEDF}" type="VALUE">
                      <a:rPr lang="en-US" b="0">
                        <a:solidFill>
                          <a:srgbClr val="C00000"/>
                        </a:solidFill>
                      </a:rPr>
                      <a:pPr>
                        <a:defRPr sz="18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s-ES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B03-4C54-A309-AAF370ABC01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'PR-(var)'!$B$8:$B$15</c:f>
              <c:strCache>
                <c:ptCount val="8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</c:v>
                </c:pt>
                <c:pt idx="4">
                  <c:v>Julio</c:v>
                </c:pt>
                <c:pt idx="5">
                  <c:v>Agosto</c:v>
                </c:pt>
                <c:pt idx="6">
                  <c:v>Septiembre</c:v>
                </c:pt>
                <c:pt idx="7">
                  <c:v>Octubre</c:v>
                </c:pt>
              </c:strCache>
            </c:strRef>
          </c:cat>
          <c:val>
            <c:numRef>
              <c:f>'PR-(var)'!$C$8:$C$15</c:f>
              <c:numCache>
                <c:formatCode>#,##0_ ;[Red]\-#,##0\ </c:formatCode>
                <c:ptCount val="8"/>
                <c:pt idx="0">
                  <c:v>-59149</c:v>
                </c:pt>
                <c:pt idx="1">
                  <c:v>-39012</c:v>
                </c:pt>
                <c:pt idx="2">
                  <c:v>-129378</c:v>
                </c:pt>
                <c:pt idx="3">
                  <c:v>-166911</c:v>
                </c:pt>
                <c:pt idx="4">
                  <c:v>-197841</c:v>
                </c:pt>
                <c:pt idx="5">
                  <c:v>-82583</c:v>
                </c:pt>
                <c:pt idx="6">
                  <c:v>-76113</c:v>
                </c:pt>
                <c:pt idx="7">
                  <c:v>-734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B03-4C54-A309-AAF370ABC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6888623"/>
        <c:axId val="1299710511"/>
      </c:barChart>
      <c:catAx>
        <c:axId val="124688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299710511"/>
        <c:crosses val="autoZero"/>
        <c:auto val="1"/>
        <c:lblAlgn val="ctr"/>
        <c:lblOffset val="100"/>
        <c:noMultiLvlLbl val="0"/>
      </c:catAx>
      <c:valAx>
        <c:axId val="1299710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246888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B0-4802-8A03-92A80FB6392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B0-4802-8A03-92A80FB6392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B0-4802-8A03-92A80FB6392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B0-4802-8A03-92A80FB6392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7B0-4802-8A03-92A80FB6392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05175F8-41E9-2E45-8B7F-3A9B6415CB4F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B0-4802-8A03-92A80FB639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799801-73EE-E34D-9976-1F4E80598B58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B0-4802-8A03-92A80FB6392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995C7EC-FC12-D843-BA15-90FEBED726AE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7B0-4802-8A03-92A80FB6392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9679951-3B32-1F45-B3B9-A8F8B19A2DC3}" type="VALUE"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7B0-4802-8A03-92A80FB6392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570AA6E-DF1E-2A48-AFAA-475C8DEDC6D9}" type="VALUE"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7B0-4802-8A03-92A80FB63925}"/>
                </c:ext>
              </c:extLst>
            </c:dLbl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SECTORES!$J$3:$J$7</c:f>
              <c:strCache>
                <c:ptCount val="5"/>
                <c:pt idx="0">
                  <c:v>Servicios</c:v>
                </c:pt>
                <c:pt idx="1">
                  <c:v>Construcción</c:v>
                </c:pt>
                <c:pt idx="2">
                  <c:v>Industria</c:v>
                </c:pt>
                <c:pt idx="3">
                  <c:v>Sin Actividad</c:v>
                </c:pt>
                <c:pt idx="4">
                  <c:v>Agricultura</c:v>
                </c:pt>
              </c:strCache>
            </c:strRef>
          </c:cat>
          <c:val>
            <c:numRef>
              <c:f>SECTORES!$K$3:$K$7</c:f>
              <c:numCache>
                <c:formatCode>#,##0_ ;[Red]\-#,##0\ </c:formatCode>
                <c:ptCount val="5"/>
                <c:pt idx="0">
                  <c:v>-4683</c:v>
                </c:pt>
                <c:pt idx="1">
                  <c:v>-4523</c:v>
                </c:pt>
                <c:pt idx="2">
                  <c:v>-847</c:v>
                </c:pt>
                <c:pt idx="3">
                  <c:v>1742</c:v>
                </c:pt>
                <c:pt idx="4">
                  <c:v>7577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B0-4802-8A03-92A80FB63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5999128"/>
        <c:axId val="485928160"/>
      </c:barChart>
      <c:catAx>
        <c:axId val="48599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85928160"/>
        <c:crosses val="autoZero"/>
        <c:auto val="1"/>
        <c:lblAlgn val="ctr"/>
        <c:lblOffset val="100"/>
        <c:noMultiLvlLbl val="0"/>
      </c:catAx>
      <c:valAx>
        <c:axId val="485928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0000"/>
                </a:schemeClr>
              </a:solidFill>
              <a:round/>
            </a:ln>
            <a:effectLst/>
          </c:spPr>
        </c:majorGridlines>
        <c:numFmt formatCode="#,##0_ ;[Red]\-#,##0\ " sourceLinked="1"/>
        <c:majorTickMark val="none"/>
        <c:minorTickMark val="none"/>
        <c:tickLblPos val="nextTo"/>
        <c:crossAx val="48599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C0-49A9-9198-A8D840E2F80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C0-49A9-9198-A8D840E2F80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C0-49A9-9198-A8D840E2F80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C0-49A9-9198-A8D840E2F80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C0-49A9-9198-A8D840E2F80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E51E6D0-0749-054A-A414-0E4496EA83FE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C0-49A9-9198-A8D840E2F8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269459-DC5E-E745-9730-F2171C5B4E83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C0-49A9-9198-A8D840E2F80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B0B448-B8B2-D043-BF54-F39638D4D2AB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C0-49A9-9198-A8D840E2F80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F381BF4-98ED-A64C-B303-F4354B676199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CC0-49A9-9198-A8D840E2F80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998B758-C7E2-F741-A0EF-4BE49C147BA1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CC0-49A9-9198-A8D840E2F801}"/>
                </c:ext>
              </c:extLst>
            </c:dLbl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SECTORES!$J$11:$J$15</c:f>
              <c:strCache>
                <c:ptCount val="5"/>
                <c:pt idx="0">
                  <c:v>Servicios</c:v>
                </c:pt>
                <c:pt idx="1">
                  <c:v>Sin Actividad</c:v>
                </c:pt>
                <c:pt idx="2">
                  <c:v>Construcción</c:v>
                </c:pt>
                <c:pt idx="3">
                  <c:v>Industria</c:v>
                </c:pt>
                <c:pt idx="4">
                  <c:v>Agricultura</c:v>
                </c:pt>
              </c:strCache>
            </c:strRef>
          </c:cat>
          <c:val>
            <c:numRef>
              <c:f>SECTORES!$K$11:$K$15</c:f>
              <c:numCache>
                <c:formatCode>#,##0_ ;[Red]\-#,##0\ </c:formatCode>
                <c:ptCount val="5"/>
                <c:pt idx="0">
                  <c:v>-534299</c:v>
                </c:pt>
                <c:pt idx="1">
                  <c:v>-71933</c:v>
                </c:pt>
                <c:pt idx="2">
                  <c:v>-57391</c:v>
                </c:pt>
                <c:pt idx="3">
                  <c:v>-52702</c:v>
                </c:pt>
                <c:pt idx="4">
                  <c:v>-35396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C0-49A9-9198-A8D840E2F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5999128"/>
        <c:axId val="485928160"/>
      </c:barChart>
      <c:catAx>
        <c:axId val="48599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85928160"/>
        <c:crosses val="autoZero"/>
        <c:auto val="1"/>
        <c:lblAlgn val="ctr"/>
        <c:lblOffset val="100"/>
        <c:noMultiLvlLbl val="0"/>
      </c:catAx>
      <c:valAx>
        <c:axId val="485928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0000"/>
                </a:schemeClr>
              </a:solidFill>
              <a:round/>
            </a:ln>
            <a:effectLst/>
          </c:spPr>
        </c:majorGridlines>
        <c:numFmt formatCode="#,##0_ ;[Red]\-#,##0\ " sourceLinked="1"/>
        <c:majorTickMark val="none"/>
        <c:minorTickMark val="none"/>
        <c:tickLblPos val="nextTo"/>
        <c:crossAx val="48599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49-4BFB-8004-AD5CC497E70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49-4BFB-8004-AD5CC497E706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BB49E93F-06F0-6B40-B231-3F141B9B68D9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49-4BFB-8004-AD5CC497E706}"/>
                </c:ext>
              </c:extLst>
            </c:dLbl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GENERO!$D$2:$E$2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GENERO!$D$45:$E$45</c:f>
              <c:numCache>
                <c:formatCode>#,##0_ ;[Red]\-#,##0\ </c:formatCode>
                <c:ptCount val="2"/>
                <c:pt idx="0">
                  <c:v>2926</c:v>
                </c:pt>
                <c:pt idx="1">
                  <c:v>-3660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49-4BFB-8004-AD5CC497E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5999128"/>
        <c:axId val="485928160"/>
      </c:barChart>
      <c:catAx>
        <c:axId val="48599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5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85928160"/>
        <c:crosses val="autoZero"/>
        <c:auto val="1"/>
        <c:lblAlgn val="ctr"/>
        <c:lblOffset val="100"/>
        <c:noMultiLvlLbl val="0"/>
      </c:catAx>
      <c:valAx>
        <c:axId val="485928160"/>
        <c:scaling>
          <c:orientation val="minMax"/>
          <c:max val="10000"/>
          <c:min val="-100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0000"/>
                </a:schemeClr>
              </a:solidFill>
              <a:round/>
            </a:ln>
            <a:effectLst/>
          </c:spPr>
        </c:majorGridlines>
        <c:numFmt formatCode="#,##0_ ;[Red]\-#,##0\ " sourceLinked="1"/>
        <c:majorTickMark val="out"/>
        <c:minorTickMark val="none"/>
        <c:tickLblPos val="nextTo"/>
        <c:crossAx val="48599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CB-44FE-BDB8-9A78E05EB1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CB-44FE-BDB8-9A78E05EB1B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CB-44FE-BDB8-9A78E05EB1B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CB-44FE-BDB8-9A78E05EB1B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CB-44FE-BDB8-9A78E05EB1B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CB-44FE-BDB8-9A78E05EB1B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8CB-44FE-BDB8-9A78E05EB1B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8CB-44FE-BDB8-9A78E05EB1B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6E29AF5-3D6A-1A47-AA48-4823F63D273E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CB-44FE-BDB8-9A78E05EB1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560134C-4DEA-8843-8405-913AD8D77C65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CB-44FE-BDB8-9A78E05EB1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4389F61-F8AD-B240-8DBF-4B84A8D96457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8CB-44FE-BDB8-9A78E05EB1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B4E6061-A32D-474C-BDED-D95823F1D1ED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8CB-44FE-BDB8-9A78E05EB1BD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0B97E74-A3CC-4546-B469-34D703878612}" type="VALUE">
                      <a:rPr lang="en-US">
                        <a:solidFill>
                          <a:srgbClr val="C00000"/>
                        </a:solidFill>
                      </a:rPr>
                      <a:pPr>
                        <a:defRPr sz="1800" b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s-ES"/>
                  </a:p>
                </c:rich>
              </c:tx>
              <c:numFmt formatCode="#,##0_ ;[Red]\-#,##0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8CB-44FE-BDB8-9A78E05EB1B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12F5E1F-8EA9-404A-9780-A48DA71722E5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8CB-44FE-BDB8-9A78E05EB1B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1C4798B-906E-224F-ABE4-232B97D9252C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8CB-44FE-BDB8-9A78E05EB1B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750EA72-F70B-CB41-931D-D8801949CF15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8CB-44FE-BDB8-9A78E05EB1BD}"/>
                </c:ext>
              </c:extLst>
            </c:dLbl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GENERO!$B$38:$B$45</c:f>
              <c:strCache>
                <c:ptCount val="8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</c:v>
                </c:pt>
                <c:pt idx="4">
                  <c:v>Julio</c:v>
                </c:pt>
                <c:pt idx="5">
                  <c:v>Agosto</c:v>
                </c:pt>
                <c:pt idx="6">
                  <c:v>Septiembre</c:v>
                </c:pt>
                <c:pt idx="7">
                  <c:v>Octubre</c:v>
                </c:pt>
              </c:strCache>
            </c:strRef>
          </c:cat>
          <c:val>
            <c:numRef>
              <c:f>GENERO!$E$38:$E$45</c:f>
              <c:numCache>
                <c:formatCode>#,##0_ ;[Red]\-#,##0\ </c:formatCode>
                <c:ptCount val="8"/>
                <c:pt idx="0">
                  <c:v>-26680</c:v>
                </c:pt>
                <c:pt idx="1">
                  <c:v>-14974</c:v>
                </c:pt>
                <c:pt idx="2">
                  <c:v>-61654</c:v>
                </c:pt>
                <c:pt idx="3">
                  <c:v>-78861</c:v>
                </c:pt>
                <c:pt idx="4">
                  <c:v>-104891</c:v>
                </c:pt>
                <c:pt idx="5">
                  <c:v>-45503</c:v>
                </c:pt>
                <c:pt idx="6">
                  <c:v>-39977</c:v>
                </c:pt>
                <c:pt idx="7">
                  <c:v>-3660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8CB-44FE-BDB8-9A78E05EB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5999128"/>
        <c:axId val="485928160"/>
      </c:barChart>
      <c:catAx>
        <c:axId val="48599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85928160"/>
        <c:crosses val="autoZero"/>
        <c:auto val="1"/>
        <c:lblAlgn val="ctr"/>
        <c:lblOffset val="100"/>
        <c:noMultiLvlLbl val="0"/>
      </c:catAx>
      <c:valAx>
        <c:axId val="485928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0000"/>
                </a:schemeClr>
              </a:solidFill>
              <a:round/>
            </a:ln>
            <a:effectLst/>
          </c:spPr>
        </c:majorGridlines>
        <c:numFmt formatCode="#,##0_ ;[Red]\-#,##0\ " sourceLinked="1"/>
        <c:majorTickMark val="none"/>
        <c:minorTickMark val="none"/>
        <c:tickLblPos val="nextTo"/>
        <c:crossAx val="48599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40-4B90-A26D-8EE28F603DF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40-4B90-A26D-8EE28F603D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40-4B90-A26D-8EE28F603DF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40-4B90-A26D-8EE28F603D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40-4B90-A26D-8EE28F603DF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740-4B90-A26D-8EE28F603DF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740-4B90-A26D-8EE28F603DF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740-4B90-A26D-8EE28F603DF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D2B262B-941F-D149-8884-49CDA555DB16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40-4B90-A26D-8EE28F603D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E44B5EC-4329-A446-B1DE-C2257B06D273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40-4B90-A26D-8EE28F603DF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8C3FB32-3B43-8841-BAC5-BFB36E28501D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740-4B90-A26D-8EE28F603DF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71513E9-5922-A342-833B-2846D1F8A28D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740-4B90-A26D-8EE28F603DF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DFB139D-254F-7C49-B0FC-989796A6D9AC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740-4B90-A26D-8EE28F603DF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D1F6269-786A-4C4A-8FFC-C6EDD8F7FC24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740-4B90-A26D-8EE28F603DF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733DDC1-C1A6-EE4D-8A98-290E474BD1FA}" type="VALUE"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740-4B90-A26D-8EE28F603DF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2248E8B-52F8-BF47-A25B-24B97A8197B9}" type="VALUE"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740-4B90-A26D-8EE28F603DF2}"/>
                </c:ext>
              </c:extLst>
            </c:dLbl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JOVENES!$B$38:$B$45</c:f>
              <c:strCache>
                <c:ptCount val="8"/>
                <c:pt idx="0">
                  <c:v>Marzo</c:v>
                </c:pt>
                <c:pt idx="1">
                  <c:v>Abril</c:v>
                </c:pt>
                <c:pt idx="2">
                  <c:v>Mayo</c:v>
                </c:pt>
                <c:pt idx="3">
                  <c:v>Junio</c:v>
                </c:pt>
                <c:pt idx="4">
                  <c:v>Julio</c:v>
                </c:pt>
                <c:pt idx="5">
                  <c:v>Agosto</c:v>
                </c:pt>
                <c:pt idx="6">
                  <c:v>Septiembre</c:v>
                </c:pt>
                <c:pt idx="7">
                  <c:v>Octubre</c:v>
                </c:pt>
              </c:strCache>
            </c:strRef>
          </c:cat>
          <c:val>
            <c:numRef>
              <c:f>JOVENES!$D$38:$D$45</c:f>
              <c:numCache>
                <c:formatCode>#,##0_ ;[Red]\-#,##0\ </c:formatCode>
                <c:ptCount val="8"/>
                <c:pt idx="0">
                  <c:v>-8610</c:v>
                </c:pt>
                <c:pt idx="1">
                  <c:v>-1909</c:v>
                </c:pt>
                <c:pt idx="2">
                  <c:v>-32990</c:v>
                </c:pt>
                <c:pt idx="3">
                  <c:v>-23557</c:v>
                </c:pt>
                <c:pt idx="4">
                  <c:v>-36926</c:v>
                </c:pt>
                <c:pt idx="5">
                  <c:v>-17120</c:v>
                </c:pt>
                <c:pt idx="6">
                  <c:v>5838</c:v>
                </c:pt>
                <c:pt idx="7">
                  <c:v>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740-4B90-A26D-8EE28F603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5999128"/>
        <c:axId val="485928160"/>
      </c:barChart>
      <c:catAx>
        <c:axId val="48599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85928160"/>
        <c:crosses val="autoZero"/>
        <c:auto val="1"/>
        <c:lblAlgn val="ctr"/>
        <c:lblOffset val="300"/>
        <c:noMultiLvlLbl val="0"/>
      </c:catAx>
      <c:valAx>
        <c:axId val="485928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0000"/>
                </a:schemeClr>
              </a:solidFill>
              <a:round/>
            </a:ln>
            <a:effectLst/>
          </c:spPr>
        </c:majorGridlines>
        <c:numFmt formatCode="#,##0_ ;[Red]\-#,##0\ " sourceLinked="1"/>
        <c:majorTickMark val="none"/>
        <c:minorTickMark val="none"/>
        <c:tickLblPos val="nextTo"/>
        <c:crossAx val="48599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9805984"/>
        <c:axId val="379797128"/>
      </c:barChart>
      <c:catAx>
        <c:axId val="37980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79797128"/>
        <c:crosses val="autoZero"/>
        <c:auto val="1"/>
        <c:lblAlgn val="ctr"/>
        <c:lblOffset val="100"/>
        <c:noMultiLvlLbl val="0"/>
      </c:catAx>
      <c:valAx>
        <c:axId val="379797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37980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AE6D5-6095-C94C-8677-A12BED59C780}" type="datetimeFigureOut">
              <a:rPr lang="es-ES" smtClean="0"/>
              <a:t>2/11/21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8EEE6-3C77-294C-AD55-8363CD168A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0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787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ESTE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252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784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92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320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ESTE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473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ESTE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62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1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689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63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77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60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18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74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ESTE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8EEE6-3C77-294C-AD55-8363CD168AF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96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29F92-8CE3-8344-A064-2777CBAD0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94BB66-3C50-484B-8A23-2CBB0F020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36ED6-4A93-E944-9C2C-F6D5CC58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F475-D76F-5E4E-BCAA-D445CF4956DC}" type="datetimeFigureOut">
              <a:rPr lang="es-ES" smtClean="0"/>
              <a:t>2/11/21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5581EA-6EFE-6D44-A5A6-9C717100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408E22-CED5-B547-8086-51958CD3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5ED2-0245-694E-8B2A-633F93684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26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ABAC3-5816-2E40-A9D9-A96E1BE8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551EF6-1ABC-1E45-904A-AA3959AFA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8BEF9A-7779-7E45-83CA-ADE68C55A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F475-D76F-5E4E-BCAA-D445CF4956DC}" type="datetimeFigureOut">
              <a:rPr lang="es-ES" smtClean="0"/>
              <a:t>2/11/21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3428B9-3E95-3F43-A981-8513D871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BF90EE-AAE4-D341-B041-4D71BB17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5ED2-0245-694E-8B2A-633F93684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93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78E48A-48BC-5F42-91A0-684A3CC8C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21AB16-1A98-EE42-932B-38FD4A589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CB69E9-68AB-7044-B02A-014E6AF9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F475-D76F-5E4E-BCAA-D445CF4956DC}" type="datetimeFigureOut">
              <a:rPr lang="es-ES" smtClean="0"/>
              <a:t>2/11/21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893B4-E7CD-A342-9BCB-CC33F266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DF8B28-D4D1-9840-AEAC-252D8A57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5ED2-0245-694E-8B2A-633F93684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02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64AF6-DE96-9444-8699-42E210DA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9882AA-3568-4743-B88F-411A0887C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0727D6-55EF-4A43-BC3D-D0D85C4D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F475-D76F-5E4E-BCAA-D445CF4956DC}" type="datetimeFigureOut">
              <a:rPr lang="es-ES" smtClean="0"/>
              <a:t>2/11/21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11FEC-4703-144D-8650-3CD65A97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91B034-82B7-6044-B9D6-4CED61D2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5ED2-0245-694E-8B2A-633F93684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03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712E2-4EED-D849-BCF8-199B36A8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05FF53-8E19-B142-A002-27CAB940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461B2C-D017-8B40-8E79-7A7B7EC44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F475-D76F-5E4E-BCAA-D445CF4956DC}" type="datetimeFigureOut">
              <a:rPr lang="es-ES" smtClean="0"/>
              <a:t>2/11/21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6B7B65-7227-D046-B6FB-27A7B10B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734C5B-0345-9542-BBDD-F3654014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5ED2-0245-694E-8B2A-633F93684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78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47385-2A54-DA42-9B72-2E34F79F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1F3E74-FAEC-BF43-A552-9539BD44D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5F8CD8-D207-4D4A-986D-AA46F719E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3681AF-9FCB-5840-9937-C5A234A1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F475-D76F-5E4E-BCAA-D445CF4956DC}" type="datetimeFigureOut">
              <a:rPr lang="es-ES" smtClean="0"/>
              <a:t>2/11/21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2995D5-C509-E740-A6DC-B9EA855A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6B67F5-CEC3-174B-A2A8-D0CFE21F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5ED2-0245-694E-8B2A-633F93684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22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DA15C-B4CB-834B-926B-16D7D383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30072-1724-A448-9CF0-EEF30765C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0558FC-98DB-5D44-A388-E27E4A167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662DF7-0EDA-274E-907F-CED52EB02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8C600E-B594-D74D-B829-931225861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DB729C-6E63-454E-A884-12A33E0E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F475-D76F-5E4E-BCAA-D445CF4956DC}" type="datetimeFigureOut">
              <a:rPr lang="es-ES" smtClean="0"/>
              <a:t>2/11/21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6C8D34-2A69-9E43-B663-5C246AB8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9C4E3D5-0F36-C94E-8DEA-7513FCC1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5ED2-0245-694E-8B2A-633F93684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05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6D683-AB05-504B-A0C6-A941CEF6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D385C4-1C77-8B44-9D59-F1885666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F475-D76F-5E4E-BCAA-D445CF4956DC}" type="datetimeFigureOut">
              <a:rPr lang="es-ES" smtClean="0"/>
              <a:t>2/11/21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BB2CAD-6CA5-AA49-81FF-1F375A8E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BCBB7E-BB31-0843-95F8-2415DCD2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5ED2-0245-694E-8B2A-633F93684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18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BD0F39-3CEE-9948-868F-A62B3FE3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F475-D76F-5E4E-BCAA-D445CF4956DC}" type="datetimeFigureOut">
              <a:rPr lang="es-ES" smtClean="0"/>
              <a:t>2/11/21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2EA592-A798-AF4E-8FBA-D31DBB99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459772-EE83-E341-9B5D-F316E8DA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5ED2-0245-694E-8B2A-633F93684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28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6C320-611F-5747-8712-4D5C57B8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899A20-C412-FA45-9AF9-02C8633C1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8C086E-1380-AF40-A52E-64781F72C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5B005C-9BE7-B34D-8BD5-0D406522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F475-D76F-5E4E-BCAA-D445CF4956DC}" type="datetimeFigureOut">
              <a:rPr lang="es-ES" smtClean="0"/>
              <a:t>2/11/21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33E91E-594E-104F-ACE6-DAF715B1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A2403A-26A8-FE40-A847-AAC1DA0E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5ED2-0245-694E-8B2A-633F93684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55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297AE-95A6-E643-BE98-97550A42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DBFC1B-B13E-1341-B09B-887CA846F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3511EB-BC12-E541-B58B-84038704B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531590-A10B-8E44-BD86-5291172A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F475-D76F-5E4E-BCAA-D445CF4956DC}" type="datetimeFigureOut">
              <a:rPr lang="es-ES" smtClean="0"/>
              <a:t>2/11/21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1A3AC4-AAA5-CC4B-9BA1-50BFFF03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50D282-40EF-7946-997B-A52DCDD7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5ED2-0245-694E-8B2A-633F93684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58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C53015-B13C-E946-BD60-495905AA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E1F6D-EF6C-A746-A900-079D2DF16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DADB91-BAF4-B444-ACC0-41B56D6E1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5F475-D76F-5E4E-BCAA-D445CF4956DC}" type="datetimeFigureOut">
              <a:rPr lang="es-ES" smtClean="0"/>
              <a:t>2/11/21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32446F-C3AA-2246-8C67-B5B53C1DA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095CF2-E016-C74D-945F-449950B7C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C5ED2-0245-694E-8B2A-633F93684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1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08434C6-C8E8-423E-8CB1-65E0C1BFCA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76EABB8-3CF2-417D-8201-03F62CCA3B26}"/>
              </a:ext>
            </a:extLst>
          </p:cNvPr>
          <p:cNvSpPr/>
          <p:nvPr/>
        </p:nvSpPr>
        <p:spPr>
          <a:xfrm>
            <a:off x="454323" y="312591"/>
            <a:ext cx="3687605" cy="3675800"/>
          </a:xfrm>
          <a:prstGeom prst="ellipse">
            <a:avLst/>
          </a:prstGeom>
          <a:solidFill>
            <a:srgbClr val="C5E0B4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193C7AC-820B-4FC3-B32E-E40AB76EBBCF}"/>
              </a:ext>
            </a:extLst>
          </p:cNvPr>
          <p:cNvSpPr/>
          <p:nvPr/>
        </p:nvSpPr>
        <p:spPr>
          <a:xfrm>
            <a:off x="1386840" y="4104109"/>
            <a:ext cx="10805160" cy="2627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B2D80A-CCC0-5140-BE0A-36EDE33CA600}"/>
              </a:ext>
            </a:extLst>
          </p:cNvPr>
          <p:cNvSpPr txBox="1"/>
          <p:nvPr/>
        </p:nvSpPr>
        <p:spPr>
          <a:xfrm>
            <a:off x="1711115" y="1078060"/>
            <a:ext cx="909404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 REGISTRADO, </a:t>
            </a:r>
          </a:p>
          <a:p>
            <a:r>
              <a:rPr lang="es-ES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CONTRATOS Y </a:t>
            </a:r>
          </a:p>
          <a:p>
            <a:r>
              <a:rPr lang="es-ES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PRESTACIONES</a:t>
            </a:r>
          </a:p>
          <a:p>
            <a:r>
              <a:rPr lang="es-ES" sz="32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de 2021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F11A9D-12DF-9E4C-A737-11F395FDF320}"/>
              </a:ext>
            </a:extLst>
          </p:cNvPr>
          <p:cNvSpPr txBox="1"/>
          <p:nvPr/>
        </p:nvSpPr>
        <p:spPr>
          <a:xfrm>
            <a:off x="7252444" y="5885704"/>
            <a:ext cx="473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de noviembre de 2021</a:t>
            </a:r>
          </a:p>
        </p:txBody>
      </p:sp>
      <p:sp>
        <p:nvSpPr>
          <p:cNvPr id="19" name="Flecha: cheurón 18">
            <a:extLst>
              <a:ext uri="{FF2B5EF4-FFF2-40B4-BE49-F238E27FC236}">
                <a16:creationId xmlns:a16="http://schemas.microsoft.com/office/drawing/2014/main" id="{7E9FEACD-C8B1-4B05-827D-96E6F2920B5A}"/>
              </a:ext>
            </a:extLst>
          </p:cNvPr>
          <p:cNvSpPr/>
          <p:nvPr/>
        </p:nvSpPr>
        <p:spPr>
          <a:xfrm>
            <a:off x="6858240" y="6029411"/>
            <a:ext cx="329488" cy="373585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834DFA-12F4-4E35-9A2B-EECCBC606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5" y="5198294"/>
            <a:ext cx="3877642" cy="12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372E77A-4465-4F72-9075-7AAD14D23E32}"/>
              </a:ext>
            </a:extLst>
          </p:cNvPr>
          <p:cNvSpPr/>
          <p:nvPr/>
        </p:nvSpPr>
        <p:spPr>
          <a:xfrm>
            <a:off x="1850571" y="737826"/>
            <a:ext cx="8878389" cy="141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EBBC43-867B-CA49-8B13-1EC4BF5E3D1F}"/>
              </a:ext>
            </a:extLst>
          </p:cNvPr>
          <p:cNvSpPr txBox="1"/>
          <p:nvPr/>
        </p:nvSpPr>
        <p:spPr>
          <a:xfrm>
            <a:off x="1285818" y="475285"/>
            <a:ext cx="9989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 MENSUAL PARO REGISTRADO POR CC. AA.</a:t>
            </a:r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FCE231EE-9E5C-4274-8B96-259A3432C298}"/>
              </a:ext>
            </a:extLst>
          </p:cNvPr>
          <p:cNvSpPr/>
          <p:nvPr/>
        </p:nvSpPr>
        <p:spPr>
          <a:xfrm>
            <a:off x="5072912" y="974330"/>
            <a:ext cx="303179" cy="30279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B8AB2F-2EA0-46A7-98F2-ECA444797AF0}"/>
              </a:ext>
            </a:extLst>
          </p:cNvPr>
          <p:cNvSpPr txBox="1"/>
          <p:nvPr/>
        </p:nvSpPr>
        <p:spPr>
          <a:xfrm>
            <a:off x="5376090" y="893921"/>
            <a:ext cx="26058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2021</a:t>
            </a:r>
          </a:p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C9B32A-5650-42C1-9A6E-82D33999E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32151"/>
            <a:ext cx="1482174" cy="57928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EF15616-DBCB-4CEF-8ED2-EFD1E8F392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933019"/>
              </p:ext>
            </p:extLst>
          </p:nvPr>
        </p:nvGraphicFramePr>
        <p:xfrm>
          <a:off x="531341" y="1499837"/>
          <a:ext cx="11281718" cy="488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477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372E77A-4465-4F72-9075-7AAD14D23E32}"/>
              </a:ext>
            </a:extLst>
          </p:cNvPr>
          <p:cNvSpPr/>
          <p:nvPr/>
        </p:nvSpPr>
        <p:spPr>
          <a:xfrm>
            <a:off x="1850571" y="737826"/>
            <a:ext cx="8878389" cy="141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EBBC43-867B-CA49-8B13-1EC4BF5E3D1F}"/>
              </a:ext>
            </a:extLst>
          </p:cNvPr>
          <p:cNvSpPr txBox="1"/>
          <p:nvPr/>
        </p:nvSpPr>
        <p:spPr>
          <a:xfrm>
            <a:off x="1463040" y="466476"/>
            <a:ext cx="9989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 INTERANUAL PARO REGISTRADO POR CC. AA.</a:t>
            </a:r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FCE231EE-9E5C-4274-8B96-259A3432C298}"/>
              </a:ext>
            </a:extLst>
          </p:cNvPr>
          <p:cNvSpPr/>
          <p:nvPr/>
        </p:nvSpPr>
        <p:spPr>
          <a:xfrm>
            <a:off x="4217777" y="974330"/>
            <a:ext cx="303179" cy="30279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B8AB2F-2EA0-46A7-98F2-ECA444797AF0}"/>
              </a:ext>
            </a:extLst>
          </p:cNvPr>
          <p:cNvSpPr txBox="1"/>
          <p:nvPr/>
        </p:nvSpPr>
        <p:spPr>
          <a:xfrm>
            <a:off x="4556941" y="893921"/>
            <a:ext cx="3514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2020 - Octubre 2021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C9B32A-5650-42C1-9A6E-82D33999E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32151"/>
            <a:ext cx="1482174" cy="579282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B15DC6F-F0E7-4907-B4AF-CAE56CAC30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524669"/>
              </p:ext>
            </p:extLst>
          </p:nvPr>
        </p:nvGraphicFramePr>
        <p:xfrm>
          <a:off x="-948267" y="1600879"/>
          <a:ext cx="12869334" cy="489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412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1918C10-AA3C-4237-98B0-6B5E689D72C2}"/>
              </a:ext>
            </a:extLst>
          </p:cNvPr>
          <p:cNvSpPr/>
          <p:nvPr/>
        </p:nvSpPr>
        <p:spPr>
          <a:xfrm>
            <a:off x="3398520" y="818837"/>
            <a:ext cx="5379720" cy="141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D91E17-1CB9-A541-86CD-0B6ECA5C6C79}"/>
              </a:ext>
            </a:extLst>
          </p:cNvPr>
          <p:cNvSpPr txBox="1"/>
          <p:nvPr/>
        </p:nvSpPr>
        <p:spPr>
          <a:xfrm>
            <a:off x="1101089" y="524044"/>
            <a:ext cx="998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CONTRATOS REGISTRADOS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4E8353-24F4-4907-8373-505454C3C195}"/>
              </a:ext>
            </a:extLst>
          </p:cNvPr>
          <p:cNvSpPr txBox="1"/>
          <p:nvPr/>
        </p:nvSpPr>
        <p:spPr>
          <a:xfrm>
            <a:off x="4942874" y="960803"/>
            <a:ext cx="2291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Meses de octubre</a:t>
            </a: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36869979-F247-453B-AB9F-8F48E9F93C55}"/>
              </a:ext>
            </a:extLst>
          </p:cNvPr>
          <p:cNvSpPr/>
          <p:nvPr/>
        </p:nvSpPr>
        <p:spPr>
          <a:xfrm>
            <a:off x="4692440" y="1032000"/>
            <a:ext cx="303179" cy="30279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D10A674-AEA6-4640-82B4-EC641BC65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32151"/>
            <a:ext cx="1482174" cy="57928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3BE094B-5840-4808-BB62-5E2181883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376252"/>
              </p:ext>
            </p:extLst>
          </p:nvPr>
        </p:nvGraphicFramePr>
        <p:xfrm>
          <a:off x="550863" y="1642533"/>
          <a:ext cx="11159263" cy="498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729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1918C10-AA3C-4237-98B0-6B5E689D72C2}"/>
              </a:ext>
            </a:extLst>
          </p:cNvPr>
          <p:cNvSpPr/>
          <p:nvPr/>
        </p:nvSpPr>
        <p:spPr>
          <a:xfrm>
            <a:off x="3398520" y="818837"/>
            <a:ext cx="5379720" cy="141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D91E17-1CB9-A541-86CD-0B6ECA5C6C79}"/>
              </a:ext>
            </a:extLst>
          </p:cNvPr>
          <p:cNvSpPr txBox="1"/>
          <p:nvPr/>
        </p:nvSpPr>
        <p:spPr>
          <a:xfrm>
            <a:off x="1101089" y="524044"/>
            <a:ext cx="998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CONTRATOS REGISTRADOS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4E8353-24F4-4907-8373-505454C3C195}"/>
              </a:ext>
            </a:extLst>
          </p:cNvPr>
          <p:cNvSpPr txBox="1"/>
          <p:nvPr/>
        </p:nvSpPr>
        <p:spPr>
          <a:xfrm>
            <a:off x="2723295" y="939047"/>
            <a:ext cx="7205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contratos indefinidos sobre el total de contratos</a:t>
            </a: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36869979-F247-453B-AB9F-8F48E9F93C55}"/>
              </a:ext>
            </a:extLst>
          </p:cNvPr>
          <p:cNvSpPr/>
          <p:nvPr/>
        </p:nvSpPr>
        <p:spPr>
          <a:xfrm>
            <a:off x="2453175" y="1000474"/>
            <a:ext cx="303179" cy="30279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D10A674-AEA6-4640-82B4-EC641BC65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32151"/>
            <a:ext cx="1482174" cy="579282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18EBD912-18A7-408D-8A97-D706A97455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780934"/>
              </p:ext>
            </p:extLst>
          </p:nvPr>
        </p:nvGraphicFramePr>
        <p:xfrm>
          <a:off x="423334" y="1481355"/>
          <a:ext cx="11309090" cy="510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227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EB2CD9B-6A25-45B6-8327-F49783C307E3}"/>
              </a:ext>
            </a:extLst>
          </p:cNvPr>
          <p:cNvSpPr/>
          <p:nvPr/>
        </p:nvSpPr>
        <p:spPr>
          <a:xfrm>
            <a:off x="2410631" y="888183"/>
            <a:ext cx="7480129" cy="141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3E33AD6-78F8-45B8-A3D9-6F91227A605A}"/>
              </a:ext>
            </a:extLst>
          </p:cNvPr>
          <p:cNvSpPr/>
          <p:nvPr/>
        </p:nvSpPr>
        <p:spPr>
          <a:xfrm>
            <a:off x="2605258" y="593371"/>
            <a:ext cx="716087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5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DEL GASTO EN PRESTACIONES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0F2E1C8-E604-4209-9501-494AC9EB7CD7}"/>
              </a:ext>
            </a:extLst>
          </p:cNvPr>
          <p:cNvSpPr/>
          <p:nvPr/>
        </p:nvSpPr>
        <p:spPr>
          <a:xfrm>
            <a:off x="3137693" y="103014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(millones de euros)</a:t>
            </a:r>
          </a:p>
          <a:p>
            <a:pPr algn="ctr"/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2021</a:t>
            </a: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3210D12C-ACB0-46BF-9DF5-BD289552D770}"/>
              </a:ext>
            </a:extLst>
          </p:cNvPr>
          <p:cNvSpPr/>
          <p:nvPr/>
        </p:nvSpPr>
        <p:spPr>
          <a:xfrm>
            <a:off x="4704469" y="1190040"/>
            <a:ext cx="303179" cy="30279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4D816CB-6B1C-4BAF-8313-B82F97255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32151"/>
            <a:ext cx="1482174" cy="579282"/>
          </a:xfrm>
          <a:prstGeom prst="rect">
            <a:avLst/>
          </a:prstGeom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31579A13-FF42-498E-B501-9714FAED7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894462"/>
              </p:ext>
            </p:extLst>
          </p:nvPr>
        </p:nvGraphicFramePr>
        <p:xfrm>
          <a:off x="550862" y="1626377"/>
          <a:ext cx="10982325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039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1BFDDA7-A0E1-4277-ADEA-E4AE371FAB66}"/>
              </a:ext>
            </a:extLst>
          </p:cNvPr>
          <p:cNvSpPr/>
          <p:nvPr/>
        </p:nvSpPr>
        <p:spPr>
          <a:xfrm>
            <a:off x="1828800" y="910092"/>
            <a:ext cx="8274493" cy="141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E60674-1FFE-4F6E-B64E-06917B50AF67}"/>
              </a:ext>
            </a:extLst>
          </p:cNvPr>
          <p:cNvSpPr txBox="1"/>
          <p:nvPr/>
        </p:nvSpPr>
        <p:spPr>
          <a:xfrm>
            <a:off x="1969376" y="621449"/>
            <a:ext cx="810343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DEL GASTO EN PRESTACIONES ERTE</a:t>
            </a: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EDAC08-1BB1-480A-A774-447C8F279249}"/>
              </a:ext>
            </a:extLst>
          </p:cNvPr>
          <p:cNvSpPr txBox="1"/>
          <p:nvPr/>
        </p:nvSpPr>
        <p:spPr>
          <a:xfrm>
            <a:off x="4783671" y="1067298"/>
            <a:ext cx="23647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(millones de euros)</a:t>
            </a:r>
          </a:p>
          <a:p>
            <a:pPr algn="ctr"/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2021</a:t>
            </a:r>
          </a:p>
          <a:p>
            <a:endParaRPr lang="es-ES" dirty="0"/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9B2D773C-4CD5-4E90-8D2B-85473CD74A9E}"/>
              </a:ext>
            </a:extLst>
          </p:cNvPr>
          <p:cNvSpPr/>
          <p:nvPr/>
        </p:nvSpPr>
        <p:spPr>
          <a:xfrm>
            <a:off x="4480492" y="1256944"/>
            <a:ext cx="303179" cy="30279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D63465-8C95-4965-B24A-930ECB01B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32151"/>
            <a:ext cx="1482174" cy="579282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C5CEADF-5D59-4F95-A530-94A647FB8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388933"/>
              </p:ext>
            </p:extLst>
          </p:nvPr>
        </p:nvGraphicFramePr>
        <p:xfrm>
          <a:off x="550864" y="1764626"/>
          <a:ext cx="10982324" cy="480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5950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1BFDDA7-A0E1-4277-ADEA-E4AE371FAB66}"/>
              </a:ext>
            </a:extLst>
          </p:cNvPr>
          <p:cNvSpPr/>
          <p:nvPr/>
        </p:nvSpPr>
        <p:spPr>
          <a:xfrm>
            <a:off x="1828800" y="910092"/>
            <a:ext cx="8274493" cy="141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E60674-1FFE-4F6E-B64E-06917B50AF67}"/>
              </a:ext>
            </a:extLst>
          </p:cNvPr>
          <p:cNvSpPr txBox="1"/>
          <p:nvPr/>
        </p:nvSpPr>
        <p:spPr>
          <a:xfrm>
            <a:off x="1969376" y="621449"/>
            <a:ext cx="795224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DESTACADOS. PARO REGISTRADO</a:t>
            </a:r>
          </a:p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D63465-8C95-4965-B24A-930ECB01B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32151"/>
            <a:ext cx="1482174" cy="5792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4661A2-FDDC-4391-AD35-7B00381E3FBE}"/>
              </a:ext>
            </a:extLst>
          </p:cNvPr>
          <p:cNvSpPr txBox="1"/>
          <p:nvPr/>
        </p:nvSpPr>
        <p:spPr>
          <a:xfrm>
            <a:off x="757517" y="1610748"/>
            <a:ext cx="106769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presenta,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primera vez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descenso mensual del paro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 registrado ha descendido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751.721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en nuestro país en los últimos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ocho meses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había producido un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encadenamiento de ocho meses consecutivos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reducción del desempleo.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4.452 jóvenes menos 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inscritos en las oficinas del SEPE que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inicio de la pandemia.</a:t>
            </a:r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febrero,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número de mujeres en paro se ha reducido en 376.200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 y la construcción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presentan un nivel de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 registrado inferior al inicio de la pandemia.</a:t>
            </a: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16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en L 2">
            <a:extLst>
              <a:ext uri="{FF2B5EF4-FFF2-40B4-BE49-F238E27FC236}">
                <a16:creationId xmlns:a16="http://schemas.microsoft.com/office/drawing/2014/main" id="{5DF2E7FB-241E-C94B-A12E-58E4542712FF}"/>
              </a:ext>
            </a:extLst>
          </p:cNvPr>
          <p:cNvSpPr/>
          <p:nvPr/>
        </p:nvSpPr>
        <p:spPr>
          <a:xfrm rot="10800000">
            <a:off x="8470850" y="210520"/>
            <a:ext cx="3512457" cy="3302000"/>
          </a:xfrm>
          <a:prstGeom prst="corner">
            <a:avLst>
              <a:gd name="adj1" fmla="val 2833"/>
              <a:gd name="adj2" fmla="val 2833"/>
            </a:avLst>
          </a:prstGeom>
          <a:solidFill>
            <a:srgbClr val="FFCD00"/>
          </a:solidFill>
          <a:ln>
            <a:solidFill>
              <a:srgbClr val="FF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F4A8E10F-B8B0-964D-901E-A9F706EC1D34}"/>
              </a:ext>
            </a:extLst>
          </p:cNvPr>
          <p:cNvSpPr/>
          <p:nvPr/>
        </p:nvSpPr>
        <p:spPr>
          <a:xfrm>
            <a:off x="208693" y="3275902"/>
            <a:ext cx="3512457" cy="3302000"/>
          </a:xfrm>
          <a:prstGeom prst="corner">
            <a:avLst>
              <a:gd name="adj1" fmla="val 2833"/>
              <a:gd name="adj2" fmla="val 2833"/>
            </a:avLst>
          </a:prstGeom>
          <a:solidFill>
            <a:srgbClr val="FFCD00"/>
          </a:solidFill>
          <a:ln>
            <a:solidFill>
              <a:srgbClr val="FF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F562E4-07E3-48F1-B866-C6C2AE77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85950"/>
            <a:ext cx="9296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3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318433B-EDA5-D34A-9F69-A543552F58DE}"/>
              </a:ext>
            </a:extLst>
          </p:cNvPr>
          <p:cNvSpPr/>
          <p:nvPr/>
        </p:nvSpPr>
        <p:spPr>
          <a:xfrm>
            <a:off x="2122714" y="802534"/>
            <a:ext cx="8033657" cy="141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3E47D9-392A-4AF8-85DE-F186351A553D}"/>
              </a:ext>
            </a:extLst>
          </p:cNvPr>
          <p:cNvSpPr txBox="1"/>
          <p:nvPr/>
        </p:nvSpPr>
        <p:spPr>
          <a:xfrm>
            <a:off x="3037235" y="954481"/>
            <a:ext cx="690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Variaciones mensuales. Meses de octubre desde año 2001</a:t>
            </a:r>
            <a:endParaRPr lang="es-ES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B98683-8A2F-884D-AF22-871729BC2A46}"/>
              </a:ext>
            </a:extLst>
          </p:cNvPr>
          <p:cNvSpPr txBox="1"/>
          <p:nvPr/>
        </p:nvSpPr>
        <p:spPr>
          <a:xfrm>
            <a:off x="2902305" y="482060"/>
            <a:ext cx="647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 REGISTRADO</a:t>
            </a:r>
            <a:endParaRPr lang="es-ES" sz="2000" dirty="0">
              <a:solidFill>
                <a:srgbClr val="005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DC94CFD0-D6BF-4064-BAC7-7D69EACC2B21}"/>
              </a:ext>
            </a:extLst>
          </p:cNvPr>
          <p:cNvSpPr/>
          <p:nvPr/>
        </p:nvSpPr>
        <p:spPr>
          <a:xfrm>
            <a:off x="2764093" y="1039891"/>
            <a:ext cx="303179" cy="30279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19BFD01-2F75-487D-9D92-3B21870ED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32151"/>
            <a:ext cx="1482174" cy="579282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8E829D3-7AA7-4DB8-8582-891A80A5D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644040"/>
              </p:ext>
            </p:extLst>
          </p:nvPr>
        </p:nvGraphicFramePr>
        <p:xfrm>
          <a:off x="658813" y="1240165"/>
          <a:ext cx="10837862" cy="531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8E829D3-7AA7-4DB8-8582-891A80A5D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840391"/>
              </p:ext>
            </p:extLst>
          </p:nvPr>
        </p:nvGraphicFramePr>
        <p:xfrm>
          <a:off x="423333" y="1240165"/>
          <a:ext cx="11301212" cy="531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771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777253"/>
              </p:ext>
            </p:extLst>
          </p:nvPr>
        </p:nvGraphicFramePr>
        <p:xfrm>
          <a:off x="550863" y="1821311"/>
          <a:ext cx="11090275" cy="473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9159FE34-96DA-4874-8204-239BF670F96D}"/>
              </a:ext>
            </a:extLst>
          </p:cNvPr>
          <p:cNvSpPr/>
          <p:nvPr/>
        </p:nvSpPr>
        <p:spPr>
          <a:xfrm>
            <a:off x="2128475" y="894852"/>
            <a:ext cx="8033657" cy="141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B98683-8A2F-884D-AF22-871729BC2A46}"/>
              </a:ext>
            </a:extLst>
          </p:cNvPr>
          <p:cNvSpPr txBox="1"/>
          <p:nvPr/>
        </p:nvSpPr>
        <p:spPr>
          <a:xfrm>
            <a:off x="1101089" y="611232"/>
            <a:ext cx="9989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 REGISTRADO</a:t>
            </a:r>
          </a:p>
          <a:p>
            <a:pPr algn="ctr"/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Variaciones mensuales marzo a octubre 2021</a:t>
            </a: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9BFB9731-C652-4A89-AB80-F9F8E50BAD55}"/>
              </a:ext>
            </a:extLst>
          </p:cNvPr>
          <p:cNvSpPr/>
          <p:nvPr/>
        </p:nvSpPr>
        <p:spPr>
          <a:xfrm>
            <a:off x="3147166" y="1139564"/>
            <a:ext cx="303179" cy="30279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6DAA968-6DA6-4B71-9941-4A6C938AA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03" y="232151"/>
            <a:ext cx="1482174" cy="5792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1C2D7C-10EA-4CC4-9440-445506568FC3}"/>
              </a:ext>
            </a:extLst>
          </p:cNvPr>
          <p:cNvSpPr txBox="1"/>
          <p:nvPr/>
        </p:nvSpPr>
        <p:spPr>
          <a:xfrm>
            <a:off x="9090762" y="3922784"/>
            <a:ext cx="2142740" cy="1015663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 acumulada: </a:t>
            </a:r>
            <a:b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-751.721</a:t>
            </a:r>
          </a:p>
        </p:txBody>
      </p:sp>
    </p:spTree>
    <p:extLst>
      <p:ext uri="{BB962C8B-B14F-4D97-AF65-F5344CB8AC3E}">
        <p14:creationId xmlns:p14="http://schemas.microsoft.com/office/powerpoint/2010/main" val="172795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0D4E309-FF47-4FAB-A370-3D3FDFB25359}"/>
              </a:ext>
            </a:extLst>
          </p:cNvPr>
          <p:cNvSpPr/>
          <p:nvPr/>
        </p:nvSpPr>
        <p:spPr>
          <a:xfrm>
            <a:off x="2079170" y="885360"/>
            <a:ext cx="8033657" cy="141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FD4337-5A1A-6D41-8D6F-6DF093AC3FC1}"/>
              </a:ext>
            </a:extLst>
          </p:cNvPr>
          <p:cNvSpPr txBox="1"/>
          <p:nvPr/>
        </p:nvSpPr>
        <p:spPr>
          <a:xfrm>
            <a:off x="1101089" y="631202"/>
            <a:ext cx="99898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 MENSUAL DEL PARO POR SECTORES</a:t>
            </a:r>
            <a:br>
              <a:rPr lang="es-ES" sz="25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de 2021</a:t>
            </a: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7F6DD732-2395-48B0-B451-2B3435BA92D3}"/>
              </a:ext>
            </a:extLst>
          </p:cNvPr>
          <p:cNvSpPr/>
          <p:nvPr/>
        </p:nvSpPr>
        <p:spPr>
          <a:xfrm>
            <a:off x="4852738" y="1124252"/>
            <a:ext cx="229917" cy="22962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B655863-98CB-4917-8DFD-59A583DB9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32151"/>
            <a:ext cx="1482174" cy="579282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C08089F-B893-4CF4-99E4-661E872BE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801861"/>
              </p:ext>
            </p:extLst>
          </p:nvPr>
        </p:nvGraphicFramePr>
        <p:xfrm>
          <a:off x="550862" y="1440895"/>
          <a:ext cx="11090275" cy="511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629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0D4E309-FF47-4FAB-A370-3D3FDFB25359}"/>
              </a:ext>
            </a:extLst>
          </p:cNvPr>
          <p:cNvSpPr/>
          <p:nvPr/>
        </p:nvSpPr>
        <p:spPr>
          <a:xfrm>
            <a:off x="2079170" y="885360"/>
            <a:ext cx="8033657" cy="141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FD4337-5A1A-6D41-8D6F-6DF093AC3FC1}"/>
              </a:ext>
            </a:extLst>
          </p:cNvPr>
          <p:cNvSpPr txBox="1"/>
          <p:nvPr/>
        </p:nvSpPr>
        <p:spPr>
          <a:xfrm>
            <a:off x="1101089" y="614269"/>
            <a:ext cx="99898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 ACUMULADA DEL PARO POR SECTORES</a:t>
            </a:r>
            <a:br>
              <a:rPr lang="es-ES" sz="25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 - Octubre de 2021</a:t>
            </a: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7F6DD732-2395-48B0-B451-2B3435BA92D3}"/>
              </a:ext>
            </a:extLst>
          </p:cNvPr>
          <p:cNvSpPr/>
          <p:nvPr/>
        </p:nvSpPr>
        <p:spPr>
          <a:xfrm>
            <a:off x="4190828" y="1069122"/>
            <a:ext cx="303179" cy="30279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B655863-98CB-4917-8DFD-59A583DB9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32151"/>
            <a:ext cx="1482174" cy="579282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4C324E9-B850-40C6-AE90-D531B6FD7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262861"/>
              </p:ext>
            </p:extLst>
          </p:nvPr>
        </p:nvGraphicFramePr>
        <p:xfrm>
          <a:off x="550863" y="1781218"/>
          <a:ext cx="11090275" cy="47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597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F653DB0-7CE1-4BF6-9AE5-EAEA8DC2442A}"/>
              </a:ext>
            </a:extLst>
          </p:cNvPr>
          <p:cNvSpPr/>
          <p:nvPr/>
        </p:nvSpPr>
        <p:spPr>
          <a:xfrm>
            <a:off x="2040499" y="702129"/>
            <a:ext cx="8033657" cy="141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3D2760-F3B7-284D-BE96-55882B100A41}"/>
              </a:ext>
            </a:extLst>
          </p:cNvPr>
          <p:cNvSpPr txBox="1"/>
          <p:nvPr/>
        </p:nvSpPr>
        <p:spPr>
          <a:xfrm>
            <a:off x="1188708" y="402256"/>
            <a:ext cx="973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 MENSUAL PARO POR GÉNERO</a:t>
            </a:r>
            <a:br>
              <a:rPr lang="es-ES" sz="25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de 2021</a:t>
            </a: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A9DA4423-628C-4AEB-BA2A-EDF8E9A1FE13}"/>
              </a:ext>
            </a:extLst>
          </p:cNvPr>
          <p:cNvSpPr/>
          <p:nvPr/>
        </p:nvSpPr>
        <p:spPr>
          <a:xfrm>
            <a:off x="4701761" y="903175"/>
            <a:ext cx="303179" cy="30279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34A7C58-EC94-410D-9A01-9C2008C88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32151"/>
            <a:ext cx="1482174" cy="57928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A079210-5C2F-4BE0-B656-1931ED352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517576"/>
              </p:ext>
            </p:extLst>
          </p:nvPr>
        </p:nvGraphicFramePr>
        <p:xfrm>
          <a:off x="550864" y="1533127"/>
          <a:ext cx="11090274" cy="494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880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4FDFFF22-8126-44AD-8EAA-1427473D08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595859"/>
              </p:ext>
            </p:extLst>
          </p:nvPr>
        </p:nvGraphicFramePr>
        <p:xfrm>
          <a:off x="550863" y="1744135"/>
          <a:ext cx="11090275" cy="481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EF653DB0-7CE1-4BF6-9AE5-EAEA8DC2442A}"/>
              </a:ext>
            </a:extLst>
          </p:cNvPr>
          <p:cNvSpPr/>
          <p:nvPr/>
        </p:nvSpPr>
        <p:spPr>
          <a:xfrm>
            <a:off x="2040499" y="702129"/>
            <a:ext cx="8033657" cy="141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3D2760-F3B7-284D-BE96-55882B100A41}"/>
              </a:ext>
            </a:extLst>
          </p:cNvPr>
          <p:cNvSpPr txBox="1"/>
          <p:nvPr/>
        </p:nvSpPr>
        <p:spPr>
          <a:xfrm>
            <a:off x="1188708" y="402256"/>
            <a:ext cx="973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 MENSUAL PARO FEMENINO</a:t>
            </a:r>
            <a:br>
              <a:rPr lang="es-ES" sz="25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a octubre 2021</a:t>
            </a: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A9DA4423-628C-4AEB-BA2A-EDF8E9A1FE13}"/>
              </a:ext>
            </a:extLst>
          </p:cNvPr>
          <p:cNvSpPr/>
          <p:nvPr/>
        </p:nvSpPr>
        <p:spPr>
          <a:xfrm>
            <a:off x="4440667" y="886242"/>
            <a:ext cx="303179" cy="30279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34A7C58-EC94-410D-9A01-9C2008C88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63" y="232151"/>
            <a:ext cx="1482174" cy="5792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CDC2480-4FE2-4B5D-B1CA-17507FD448C0}"/>
              </a:ext>
            </a:extLst>
          </p:cNvPr>
          <p:cNvSpPr txBox="1"/>
          <p:nvPr/>
        </p:nvSpPr>
        <p:spPr>
          <a:xfrm>
            <a:off x="1037949" y="4054779"/>
            <a:ext cx="2331783" cy="1015663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 acumulada: </a:t>
            </a:r>
            <a:br>
              <a:rPr lang="es-E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-376.200</a:t>
            </a:r>
          </a:p>
        </p:txBody>
      </p:sp>
    </p:spTree>
    <p:extLst>
      <p:ext uri="{BB962C8B-B14F-4D97-AF65-F5344CB8AC3E}">
        <p14:creationId xmlns:p14="http://schemas.microsoft.com/office/powerpoint/2010/main" val="198359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1D052DA-D4C6-41C9-8229-5B4038E689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493335"/>
              </p:ext>
            </p:extLst>
          </p:nvPr>
        </p:nvGraphicFramePr>
        <p:xfrm>
          <a:off x="550863" y="1620454"/>
          <a:ext cx="11090275" cy="491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0E364274-C0FA-447D-A2A2-19F7290DB633}"/>
              </a:ext>
            </a:extLst>
          </p:cNvPr>
          <p:cNvSpPr/>
          <p:nvPr/>
        </p:nvSpPr>
        <p:spPr>
          <a:xfrm>
            <a:off x="2331720" y="843602"/>
            <a:ext cx="7476308" cy="1374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B98683-8A2F-884D-AF22-871729BC2A46}"/>
              </a:ext>
            </a:extLst>
          </p:cNvPr>
          <p:cNvSpPr txBox="1"/>
          <p:nvPr/>
        </p:nvSpPr>
        <p:spPr>
          <a:xfrm>
            <a:off x="1101090" y="559516"/>
            <a:ext cx="99898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 REGISTRADO MENORES DE 25 AÑOS</a:t>
            </a:r>
            <a:br>
              <a:rPr lang="es-ES" sz="25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Variaciones mensuales marzo a octubre 2021</a:t>
            </a:r>
            <a:br>
              <a:rPr lang="es-ES" sz="32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>
              <a:solidFill>
                <a:srgbClr val="005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D47ED1C9-A0E0-4C5C-AACC-0FEA7321F847}"/>
              </a:ext>
            </a:extLst>
          </p:cNvPr>
          <p:cNvSpPr/>
          <p:nvPr/>
        </p:nvSpPr>
        <p:spPr>
          <a:xfrm>
            <a:off x="3110474" y="1018608"/>
            <a:ext cx="303179" cy="30279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704558C-4022-4CE6-BBF7-F4A813ED9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63" y="232151"/>
            <a:ext cx="1482174" cy="5792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F23280A-2035-4FBD-B76D-B556A7CEC87D}"/>
              </a:ext>
            </a:extLst>
          </p:cNvPr>
          <p:cNvSpPr txBox="1"/>
          <p:nvPr/>
        </p:nvSpPr>
        <p:spPr>
          <a:xfrm>
            <a:off x="1016914" y="3994488"/>
            <a:ext cx="2142740" cy="1015663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 acumulada: </a:t>
            </a:r>
            <a:br>
              <a:rPr lang="es-E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-109.407</a:t>
            </a:r>
          </a:p>
        </p:txBody>
      </p:sp>
    </p:spTree>
    <p:extLst>
      <p:ext uri="{BB962C8B-B14F-4D97-AF65-F5344CB8AC3E}">
        <p14:creationId xmlns:p14="http://schemas.microsoft.com/office/powerpoint/2010/main" val="303126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318433B-EDA5-D34A-9F69-A543552F58DE}"/>
              </a:ext>
            </a:extLst>
          </p:cNvPr>
          <p:cNvSpPr/>
          <p:nvPr/>
        </p:nvSpPr>
        <p:spPr>
          <a:xfrm>
            <a:off x="2122714" y="802534"/>
            <a:ext cx="8033657" cy="1419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3E47D9-392A-4AF8-85DE-F186351A553D}"/>
              </a:ext>
            </a:extLst>
          </p:cNvPr>
          <p:cNvSpPr txBox="1"/>
          <p:nvPr/>
        </p:nvSpPr>
        <p:spPr>
          <a:xfrm>
            <a:off x="3037235" y="954481"/>
            <a:ext cx="690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Variaciones mensuales. Meses de octubre desde año 2001</a:t>
            </a:r>
            <a:endParaRPr lang="es-ES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B98683-8A2F-884D-AF22-871729BC2A46}"/>
              </a:ext>
            </a:extLst>
          </p:cNvPr>
          <p:cNvSpPr txBox="1"/>
          <p:nvPr/>
        </p:nvSpPr>
        <p:spPr>
          <a:xfrm>
            <a:off x="2014395" y="516436"/>
            <a:ext cx="8874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VARIACIÓN MENSUAL PARO MENORES 25 AÑOS</a:t>
            </a:r>
            <a:endParaRPr lang="es-ES" sz="2000" dirty="0">
              <a:solidFill>
                <a:srgbClr val="005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DC94CFD0-D6BF-4064-BAC7-7D69EACC2B21}"/>
              </a:ext>
            </a:extLst>
          </p:cNvPr>
          <p:cNvSpPr/>
          <p:nvPr/>
        </p:nvSpPr>
        <p:spPr>
          <a:xfrm>
            <a:off x="2764093" y="1022958"/>
            <a:ext cx="303179" cy="302796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19BFD01-2F75-487D-9D92-3B21870ED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32151"/>
            <a:ext cx="1482174" cy="579282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8E829D3-7AA7-4DB8-8582-891A80A5D1DD}"/>
              </a:ext>
            </a:extLst>
          </p:cNvPr>
          <p:cNvGraphicFramePr>
            <a:graphicFrameLocks/>
          </p:cNvGraphicFramePr>
          <p:nvPr/>
        </p:nvGraphicFramePr>
        <p:xfrm>
          <a:off x="658813" y="1240165"/>
          <a:ext cx="10837862" cy="531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6EB0FFD-AC7E-48A4-BE2E-E6636EB82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533801"/>
              </p:ext>
            </p:extLst>
          </p:nvPr>
        </p:nvGraphicFramePr>
        <p:xfrm>
          <a:off x="554539" y="1423068"/>
          <a:ext cx="11170006" cy="512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2422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6635</TotalTime>
  <Words>340</Words>
  <Application>Microsoft Macintosh PowerPoint</Application>
  <PresentationFormat>Panorámica</PresentationFormat>
  <Paragraphs>98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Mariña Sánchez Testas</dc:creator>
  <cp:lastModifiedBy>Maquetate Cion</cp:lastModifiedBy>
  <cp:revision>285</cp:revision>
  <cp:lastPrinted>2021-11-02T14:44:58Z</cp:lastPrinted>
  <dcterms:created xsi:type="dcterms:W3CDTF">2020-07-01T12:40:50Z</dcterms:created>
  <dcterms:modified xsi:type="dcterms:W3CDTF">2021-11-02T21:58:42Z</dcterms:modified>
</cp:coreProperties>
</file>