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314" r:id="rId3"/>
    <p:sldId id="257" r:id="rId4"/>
    <p:sldId id="313" r:id="rId5"/>
    <p:sldId id="296" r:id="rId6"/>
    <p:sldId id="282" r:id="rId7"/>
    <p:sldId id="265" r:id="rId8"/>
    <p:sldId id="311" r:id="rId9"/>
    <p:sldId id="269" r:id="rId10"/>
    <p:sldId id="302" r:id="rId11"/>
    <p:sldId id="276" r:id="rId12"/>
    <p:sldId id="272" r:id="rId13"/>
    <p:sldId id="303" r:id="rId14"/>
    <p:sldId id="308" r:id="rId15"/>
    <p:sldId id="287" r:id="rId16"/>
    <p:sldId id="281" r:id="rId17"/>
  </p:sldIdLst>
  <p:sldSz cx="12192000" cy="6858000"/>
  <p:notesSz cx="6735763" cy="98663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CBD3"/>
    <a:srgbClr val="A3C0C4"/>
    <a:srgbClr val="96DED7"/>
    <a:srgbClr val="00969C"/>
    <a:srgbClr val="D1ECF7"/>
    <a:srgbClr val="009193"/>
    <a:srgbClr val="86E7E1"/>
    <a:srgbClr val="005493"/>
    <a:srgbClr val="FF9300"/>
    <a:srgbClr val="941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32"/>
    <p:restoredTop sz="93750" autoAdjust="0"/>
  </p:normalViewPr>
  <p:slideViewPr>
    <p:cSldViewPr snapToGrid="0" snapToObjects="1" showGuides="1">
      <p:cViewPr>
        <p:scale>
          <a:sx n="63" d="100"/>
          <a:sy n="63" d="100"/>
        </p:scale>
        <p:origin x="77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rinasancheztestas/Downloads/evolucio&#769;n%20paro%20registrado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ABRIL%202021\RUEDA%20DE%20PRENSA\GRAFICOS%20RUEDA%20PRENSA%20PARO%20Abril%20202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ABRIL%202021\RUEDA%20DE%20PRENSA\GRAFICOS%20RUEDA%20PRENSA%20PARO%20Abril%20202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ABRIL%202021\RUEDA%20DE%20PRENSA\GRAFICOS%20RUEDA%20PRENSA%20PARO%20Abril%20202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ABRIL%202021\RUEDA%20DE%20PRENSA\GRAFICOS%20RUEDA%20PRENSA%20PARO%20Abril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ABRIL%202021\RUEDA%20DE%20PRENSA\GRAFICOS%20RUEDA%20PRENSA%20PARO%20Abril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ABRIL%202021\RUEDA%20DE%20PRENSA\GRAFICOS%20RUEDA%20PRENSA%20PARO%20Abril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ABRIL%202021\RUEDA%20DE%20PRENSA\GRAFICOS%20RUEDA%20PRENSA%20PARO%20Abril%20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ABRIL%202021\RUEDA%20DE%20PRENSA\GRAFICOS%20RUEDA%20PRENSA%20PARO%20Abril%20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ABRIL%202021\RUEDA%20DE%20PRENSA\GRAFICOS%20RUEDA%20PRENSA%20PARO%20Abril%2020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ABRIL%202021\RUEDA%20DE%20PRENSA\GRAFICOS%20RUEDA%20PRENSA%20PARO%20Abril%20202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ABRIL%202021\RUEDA%20DE%20PRENSA\GRAFICOS%20RUEDA%20PRENSA%20PARO%20Abril%20202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'PR-(var)'!$C$5</c:f>
              <c:strCache>
                <c:ptCount val="1"/>
                <c:pt idx="0">
                  <c:v>Final de mes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666-AD48-AFB8-614DD4F8049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666-AD48-AFB8-614DD4F8049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666-AD48-AFB8-614DD4F8049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666-AD48-AFB8-614DD4F80497}"/>
              </c:ext>
            </c:extLst>
          </c:dPt>
          <c:dLbls>
            <c:dLbl>
              <c:idx val="2"/>
              <c:tx>
                <c:rich>
                  <a:bodyPr/>
                  <a:lstStyle/>
                  <a:p>
                    <a:fld id="{330C8A85-C58C-BC49-B89F-02FD09EAC262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666-AD48-AFB8-614DD4F8049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BFFE40E-4DF8-5E43-A5EC-0AE3E48B81FB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666-AD48-AFB8-614DD4F80497}"/>
                </c:ext>
              </c:extLst>
            </c:dLbl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'PR-(var)'!$B$18:$B$21</c:f>
              <c:strCache>
                <c:ptCount val="4"/>
                <c:pt idx="0">
                  <c:v>Enero 21</c:v>
                </c:pt>
                <c:pt idx="1">
                  <c:v>Febrero 21</c:v>
                </c:pt>
                <c:pt idx="2">
                  <c:v>Marzo 21</c:v>
                </c:pt>
                <c:pt idx="3">
                  <c:v>Abril 21</c:v>
                </c:pt>
              </c:strCache>
            </c:strRef>
          </c:cat>
          <c:val>
            <c:numRef>
              <c:f>'PR-(var)'!$C$18:$C$21</c:f>
              <c:numCache>
                <c:formatCode>#,##0_ ;[Red]\-#,##0\ </c:formatCode>
                <c:ptCount val="4"/>
                <c:pt idx="0">
                  <c:v>76216</c:v>
                </c:pt>
                <c:pt idx="1">
                  <c:v>44436</c:v>
                </c:pt>
                <c:pt idx="2">
                  <c:v>-59149</c:v>
                </c:pt>
                <c:pt idx="3">
                  <c:v>-39012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666-AD48-AFB8-614DD4F804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46888623"/>
        <c:axId val="1299710511"/>
      </c:barChart>
      <c:catAx>
        <c:axId val="1246888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spc="2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1299710511"/>
        <c:crosses val="autoZero"/>
        <c:auto val="1"/>
        <c:lblAlgn val="ctr"/>
        <c:lblOffset val="100"/>
        <c:noMultiLvlLbl val="0"/>
      </c:catAx>
      <c:valAx>
        <c:axId val="1299710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50000"/>
                  <a:alpha val="12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12468886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261-4DC3-90B7-91BC1B53D42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261-4DC3-90B7-91BC1B53D42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261-4DC3-90B7-91BC1B53D42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261-4DC3-90B7-91BC1B53D42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261-4DC3-90B7-91BC1B53D42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261-4DC3-90B7-91BC1B53D42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261-4DC3-90B7-91BC1B53D42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261-4DC3-90B7-91BC1B53D423}"/>
              </c:ext>
            </c:extLst>
          </c:dPt>
          <c:dPt>
            <c:idx val="23"/>
            <c:invertIfNegative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261-4DC3-90B7-91BC1B53D423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'contratos (ABRIL)'!$A$19:$A$26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'contratos (ABRIL)'!$E$19:$E$26</c:f>
              <c:numCache>
                <c:formatCode>0.0%</c:formatCode>
                <c:ptCount val="8"/>
                <c:pt idx="0">
                  <c:v>9.4576365048525721E-2</c:v>
                </c:pt>
                <c:pt idx="1">
                  <c:v>8.5712738504603994E-2</c:v>
                </c:pt>
                <c:pt idx="2">
                  <c:v>9.4631417064866788E-2</c:v>
                </c:pt>
                <c:pt idx="3">
                  <c:v>9.4390941341596882E-2</c:v>
                </c:pt>
                <c:pt idx="4">
                  <c:v>0.10700417532412215</c:v>
                </c:pt>
                <c:pt idx="5">
                  <c:v>9.9128419967312212E-2</c:v>
                </c:pt>
                <c:pt idx="6">
                  <c:v>8.7710150353042193E-2</c:v>
                </c:pt>
                <c:pt idx="7">
                  <c:v>0.12092759305594965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3261-4DC3-90B7-91BC1B53D4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50545832"/>
        <c:axId val="550543536"/>
      </c:barChart>
      <c:catAx>
        <c:axId val="550545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50543536"/>
        <c:crosses val="autoZero"/>
        <c:auto val="1"/>
        <c:lblAlgn val="ctr"/>
        <c:lblOffset val="100"/>
        <c:noMultiLvlLbl val="0"/>
      </c:catAx>
      <c:valAx>
        <c:axId val="550543536"/>
        <c:scaling>
          <c:orientation val="minMax"/>
          <c:max val="0.13"/>
          <c:min val="0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50000"/>
                  <a:alpha val="12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50545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6DED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310-4355-B7C8-47FDD36EE978}"/>
              </c:ext>
            </c:extLst>
          </c:dPt>
          <c:dPt>
            <c:idx val="1"/>
            <c:invertIfNegative val="0"/>
            <c:bubble3D val="0"/>
            <c:spPr>
              <a:solidFill>
                <a:srgbClr val="00969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310-4355-B7C8-47FDD36EE978}"/>
              </c:ext>
            </c:extLst>
          </c:dPt>
          <c:dPt>
            <c:idx val="2"/>
            <c:invertIfNegative val="0"/>
            <c:bubble3D val="0"/>
            <c:spPr>
              <a:solidFill>
                <a:srgbClr val="96DED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310-4355-B7C8-47FDD36EE978}"/>
              </c:ext>
            </c:extLst>
          </c:dPt>
          <c:dPt>
            <c:idx val="3"/>
            <c:invertIfNegative val="0"/>
            <c:bubble3D val="0"/>
            <c:spPr>
              <a:solidFill>
                <a:srgbClr val="8CCBD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FBC4-6A40-B69C-2B7C857552C7}"/>
              </c:ext>
            </c:extLst>
          </c:dPt>
          <c:dPt>
            <c:idx val="4"/>
            <c:invertIfNegative val="0"/>
            <c:bubble3D val="0"/>
            <c:spPr>
              <a:solidFill>
                <a:srgbClr val="8CCBD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BC4-6A40-B69C-2B7C857552C7}"/>
              </c:ext>
            </c:extLst>
          </c:dPt>
          <c:dPt>
            <c:idx val="5"/>
            <c:invertIfNegative val="0"/>
            <c:bubble3D val="0"/>
            <c:spPr>
              <a:solidFill>
                <a:srgbClr val="8CCBD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FBC4-6A40-B69C-2B7C857552C7}"/>
              </c:ext>
            </c:extLst>
          </c:dPt>
          <c:dPt>
            <c:idx val="6"/>
            <c:invertIfNegative val="0"/>
            <c:bubble3D val="0"/>
            <c:spPr>
              <a:solidFill>
                <a:srgbClr val="8CCBD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BC4-6A40-B69C-2B7C857552C7}"/>
              </c:ext>
            </c:extLst>
          </c:dPt>
          <c:dPt>
            <c:idx val="7"/>
            <c:invertIfNegative val="0"/>
            <c:bubble3D val="0"/>
            <c:spPr>
              <a:solidFill>
                <a:srgbClr val="A3C0C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FBC4-6A40-B69C-2B7C857552C7}"/>
              </c:ext>
            </c:extLst>
          </c:dPt>
          <c:dPt>
            <c:idx val="8"/>
            <c:invertIfNegative val="0"/>
            <c:bubble3D val="0"/>
            <c:spPr>
              <a:solidFill>
                <a:srgbClr val="A3C0C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BC4-6A40-B69C-2B7C857552C7}"/>
              </c:ext>
            </c:extLst>
          </c:dPt>
          <c:dPt>
            <c:idx val="9"/>
            <c:invertIfNegative val="0"/>
            <c:bubble3D val="0"/>
            <c:spPr>
              <a:solidFill>
                <a:srgbClr val="8CCBD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FBC4-6A40-B69C-2B7C857552C7}"/>
              </c:ext>
            </c:extLst>
          </c:dPt>
          <c:dPt>
            <c:idx val="10"/>
            <c:invertIfNegative val="0"/>
            <c:bubble3D val="0"/>
            <c:spPr>
              <a:solidFill>
                <a:srgbClr val="8CCBD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BC4-6A40-B69C-2B7C857552C7}"/>
              </c:ext>
            </c:extLst>
          </c:dPt>
          <c:dPt>
            <c:idx val="11"/>
            <c:invertIfNegative val="0"/>
            <c:bubble3D val="0"/>
            <c:spPr>
              <a:solidFill>
                <a:srgbClr val="8CCBD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3310-4355-B7C8-47FDD36EE978}"/>
              </c:ext>
            </c:extLst>
          </c:dPt>
          <c:dLbls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2.579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3310-4355-B7C8-47FDD36EE978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'EVOLUCION NOMINA (2)'!$A$8:$A$19</c:f>
              <c:strCache>
                <c:ptCount val="12"/>
                <c:pt idx="0">
                  <c:v>Abril</c:v>
                </c:pt>
                <c:pt idx="1">
                  <c:v>Mayo</c:v>
                </c:pt>
                <c:pt idx="2">
                  <c:v>Junio</c:v>
                </c:pt>
                <c:pt idx="3">
                  <c:v>Julio</c:v>
                </c:pt>
                <c:pt idx="4">
                  <c:v>Agosto</c:v>
                </c:pt>
                <c:pt idx="5">
                  <c:v>Septiembre</c:v>
                </c:pt>
                <c:pt idx="6">
                  <c:v>Octubre</c:v>
                </c:pt>
                <c:pt idx="7">
                  <c:v>Noviembre</c:v>
                </c:pt>
                <c:pt idx="8">
                  <c:v>Diciembre</c:v>
                </c:pt>
                <c:pt idx="9">
                  <c:v>Enero/21</c:v>
                </c:pt>
                <c:pt idx="10">
                  <c:v>Febrero/21</c:v>
                </c:pt>
                <c:pt idx="11">
                  <c:v>Marzo/21</c:v>
                </c:pt>
              </c:strCache>
            </c:strRef>
          </c:cat>
          <c:val>
            <c:numRef>
              <c:f>'EVOLUCION NOMINA (2)'!$D$8:$D$19</c:f>
              <c:numCache>
                <c:formatCode>#,##0.0</c:formatCode>
                <c:ptCount val="12"/>
                <c:pt idx="0">
                  <c:v>4915.748962749999</c:v>
                </c:pt>
                <c:pt idx="1">
                  <c:v>5481.1560669100008</c:v>
                </c:pt>
                <c:pt idx="2">
                  <c:v>4097.8088804600002</c:v>
                </c:pt>
                <c:pt idx="3">
                  <c:v>3172.1456196899994</c:v>
                </c:pt>
                <c:pt idx="4">
                  <c:v>2837.38725484</c:v>
                </c:pt>
                <c:pt idx="5">
                  <c:v>2576.5976985000007</c:v>
                </c:pt>
                <c:pt idx="6">
                  <c:v>2641.0156064799999</c:v>
                </c:pt>
                <c:pt idx="7">
                  <c:v>2391.118563680001</c:v>
                </c:pt>
                <c:pt idx="8">
                  <c:v>2446.4208394400002</c:v>
                </c:pt>
                <c:pt idx="9">
                  <c:v>2611.7516354099998</c:v>
                </c:pt>
                <c:pt idx="10">
                  <c:v>2722.2092787899996</c:v>
                </c:pt>
                <c:pt idx="11">
                  <c:v>2581.0074098000005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310-4355-B7C8-47FDD36EE9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07202296"/>
        <c:axId val="207204920"/>
      </c:barChart>
      <c:catAx>
        <c:axId val="207202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207204920"/>
        <c:crosses val="autoZero"/>
        <c:auto val="1"/>
        <c:lblAlgn val="ctr"/>
        <c:lblOffset val="100"/>
        <c:noMultiLvlLbl val="0"/>
      </c:catAx>
      <c:valAx>
        <c:axId val="207204920"/>
        <c:scaling>
          <c:orientation val="minMax"/>
          <c:max val="60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207202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7DB-F349-80F7-B7BF67CDF8E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7DB-F349-80F7-B7BF67CDF8E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7DB-F349-80F7-B7BF67CDF8E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7DB-F349-80F7-B7BF67CDF8E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7DB-F349-80F7-B7BF67CDF8E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7DB-F349-80F7-B7BF67CDF8E6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F7DB-F349-80F7-B7BF67CDF8E6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7DB-F349-80F7-B7BF67CDF8E6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F7DB-F349-80F7-B7BF67CDF8E6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7DB-F349-80F7-B7BF67CDF8E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F7DB-F349-80F7-B7BF67CDF8E6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7DB-F349-80F7-B7BF67CDF8E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'EVOLUCION NOMINA (2)'!$A$8:$A$19</c:f>
              <c:strCache>
                <c:ptCount val="12"/>
                <c:pt idx="0">
                  <c:v>Abril</c:v>
                </c:pt>
                <c:pt idx="1">
                  <c:v>Mayo</c:v>
                </c:pt>
                <c:pt idx="2">
                  <c:v>Junio</c:v>
                </c:pt>
                <c:pt idx="3">
                  <c:v>Julio</c:v>
                </c:pt>
                <c:pt idx="4">
                  <c:v>Agosto</c:v>
                </c:pt>
                <c:pt idx="5">
                  <c:v>Septiembre</c:v>
                </c:pt>
                <c:pt idx="6">
                  <c:v>Octubre</c:v>
                </c:pt>
                <c:pt idx="7">
                  <c:v>Noviembre</c:v>
                </c:pt>
                <c:pt idx="8">
                  <c:v>Diciembre</c:v>
                </c:pt>
                <c:pt idx="9">
                  <c:v>Enero/21</c:v>
                </c:pt>
                <c:pt idx="10">
                  <c:v>Febrero/21</c:v>
                </c:pt>
                <c:pt idx="11">
                  <c:v>Marzo/21</c:v>
                </c:pt>
              </c:strCache>
            </c:strRef>
          </c:cat>
          <c:val>
            <c:numRef>
              <c:f>'EVOLUCION NOMINA (2)'!$C$8:$C$19</c:f>
              <c:numCache>
                <c:formatCode>#,##0</c:formatCode>
                <c:ptCount val="12"/>
                <c:pt idx="0">
                  <c:v>2740.2842962299997</c:v>
                </c:pt>
                <c:pt idx="1">
                  <c:v>3425.6011669999998</c:v>
                </c:pt>
                <c:pt idx="2">
                  <c:v>2589.6252557899998</c:v>
                </c:pt>
                <c:pt idx="3">
                  <c:v>1594.3545121</c:v>
                </c:pt>
                <c:pt idx="4">
                  <c:v>1129.8400449000001</c:v>
                </c:pt>
                <c:pt idx="5">
                  <c:v>944.15005160999999</c:v>
                </c:pt>
                <c:pt idx="6">
                  <c:v>968.34951904999991</c:v>
                </c:pt>
                <c:pt idx="7">
                  <c:v>780.61074088000009</c:v>
                </c:pt>
                <c:pt idx="8">
                  <c:v>768.08059718000004</c:v>
                </c:pt>
                <c:pt idx="9">
                  <c:v>693.79667334999999</c:v>
                </c:pt>
                <c:pt idx="10">
                  <c:v>751.67429969</c:v>
                </c:pt>
                <c:pt idx="11">
                  <c:v>719.753061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97-4E64-9037-1D857E5F51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07202296"/>
        <c:axId val="207204920"/>
      </c:barChart>
      <c:catAx>
        <c:axId val="207202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207204920"/>
        <c:crosses val="autoZero"/>
        <c:auto val="1"/>
        <c:lblAlgn val="ctr"/>
        <c:lblOffset val="100"/>
        <c:noMultiLvlLbl val="0"/>
      </c:catAx>
      <c:valAx>
        <c:axId val="207204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207202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D6A4-F143-9409-6F03F4BD461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6A4-F143-9409-6F03F4BD461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6A4-F143-9409-6F03F4BD461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6A4-F143-9409-6F03F4BD461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6A4-F143-9409-6F03F4BD461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6A4-F143-9409-6F03F4BD461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6A4-F143-9409-6F03F4BD4612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6A4-F143-9409-6F03F4BD4612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D6A4-F143-9409-6F03F4BD461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6A4-F143-9409-6F03F4BD461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D6A4-F143-9409-6F03F4BD4612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6A4-F143-9409-6F03F4BD4612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D6A4-F143-9409-6F03F4BD461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'TASA PARO'!$B$36:$B$49</c:f>
              <c:numCache>
                <c:formatCode>General</c:formatCode>
                <c:ptCount val="1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</c:numCache>
            </c:numRef>
          </c:cat>
          <c:val>
            <c:numRef>
              <c:f>'TASA PARO'!$C$36:$C$49</c:f>
              <c:numCache>
                <c:formatCode>0.00</c:formatCode>
                <c:ptCount val="14"/>
                <c:pt idx="0">
                  <c:v>9.6</c:v>
                </c:pt>
                <c:pt idx="1">
                  <c:v>17.239999999999998</c:v>
                </c:pt>
                <c:pt idx="2">
                  <c:v>19.84</c:v>
                </c:pt>
                <c:pt idx="3">
                  <c:v>21.08</c:v>
                </c:pt>
                <c:pt idx="4">
                  <c:v>24.19</c:v>
                </c:pt>
                <c:pt idx="5">
                  <c:v>26.94</c:v>
                </c:pt>
                <c:pt idx="6">
                  <c:v>25.93</c:v>
                </c:pt>
                <c:pt idx="7">
                  <c:v>23.78</c:v>
                </c:pt>
                <c:pt idx="8">
                  <c:v>21</c:v>
                </c:pt>
                <c:pt idx="9">
                  <c:v>18.75</c:v>
                </c:pt>
                <c:pt idx="10">
                  <c:v>16.739999999999998</c:v>
                </c:pt>
                <c:pt idx="11">
                  <c:v>14.7</c:v>
                </c:pt>
                <c:pt idx="12">
                  <c:v>14.41</c:v>
                </c:pt>
                <c:pt idx="13">
                  <c:v>15.98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9D-49FB-82FD-5A7C20C96B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27"/>
        <c:axId val="675020384"/>
        <c:axId val="675022680"/>
      </c:barChart>
      <c:catAx>
        <c:axId val="67502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675022680"/>
        <c:crosses val="autoZero"/>
        <c:auto val="1"/>
        <c:lblAlgn val="ctr"/>
        <c:lblOffset val="100"/>
        <c:noMultiLvlLbl val="0"/>
      </c:catAx>
      <c:valAx>
        <c:axId val="6750226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675020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237496853989143E-2"/>
          <c:y val="1.7042799306886017E-2"/>
          <c:w val="0.90749766296336243"/>
          <c:h val="0.88347161621141579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A52-3948-A7D6-A75C58B52AB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DA52-3948-A7D6-A75C58B52AB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A52-3948-A7D6-A75C58B52AB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A52-3948-A7D6-A75C58B52AB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A52-3948-A7D6-A75C58B52AB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A52-3948-A7D6-A75C58B52AB1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A52-3948-A7D6-A75C58B52AB1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A52-3948-A7D6-A75C58B52AB1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A52-3948-A7D6-A75C58B52AB1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DA52-3948-A7D6-A75C58B52AB1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A52-3948-A7D6-A75C58B52AB1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DA52-3948-A7D6-A75C58B52AB1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A52-3948-A7D6-A75C58B52AB1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DA52-3948-A7D6-A75C58B52AB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PARADOS!$B$36:$B$49</c:f>
              <c:numCache>
                <c:formatCode>General</c:formatCode>
                <c:ptCount val="1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</c:numCache>
            </c:numRef>
          </c:cat>
          <c:val>
            <c:numRef>
              <c:f>PARADOS!$C$36:$C$49</c:f>
              <c:numCache>
                <c:formatCode>#,##0</c:formatCode>
                <c:ptCount val="14"/>
                <c:pt idx="0">
                  <c:v>2190500</c:v>
                </c:pt>
                <c:pt idx="1">
                  <c:v>4018200</c:v>
                </c:pt>
                <c:pt idx="2">
                  <c:v>4617700</c:v>
                </c:pt>
                <c:pt idx="3">
                  <c:v>4921200</c:v>
                </c:pt>
                <c:pt idx="4">
                  <c:v>5667900</c:v>
                </c:pt>
                <c:pt idx="5">
                  <c:v>6278200</c:v>
                </c:pt>
                <c:pt idx="6">
                  <c:v>5933300</c:v>
                </c:pt>
                <c:pt idx="7">
                  <c:v>5444600</c:v>
                </c:pt>
                <c:pt idx="8">
                  <c:v>4791400</c:v>
                </c:pt>
                <c:pt idx="9">
                  <c:v>4255000</c:v>
                </c:pt>
                <c:pt idx="10">
                  <c:v>3796100</c:v>
                </c:pt>
                <c:pt idx="11">
                  <c:v>3354200</c:v>
                </c:pt>
                <c:pt idx="12">
                  <c:v>3313000</c:v>
                </c:pt>
                <c:pt idx="13">
                  <c:v>3653900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B0-4DF0-ADBA-9ACDC38A96B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675020384"/>
        <c:axId val="675022680"/>
      </c:barChart>
      <c:catAx>
        <c:axId val="67502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675022680"/>
        <c:crosses val="autoZero"/>
        <c:auto val="1"/>
        <c:lblAlgn val="ctr"/>
        <c:lblOffset val="100"/>
        <c:noMultiLvlLbl val="0"/>
      </c:catAx>
      <c:valAx>
        <c:axId val="6750226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675020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'PR-(var)'!$C$5</c:f>
              <c:strCache>
                <c:ptCount val="1"/>
                <c:pt idx="0">
                  <c:v>Final de mes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19E-4D76-8F1F-DC149E8716A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19E-4D76-8F1F-DC149E8716A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19E-4D76-8F1F-DC149E8716A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19E-4D76-8F1F-DC149E8716A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19E-4D76-8F1F-DC149E8716A2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fld id="{7DDA3A75-2057-5D45-9ED7-6DFFF432F9C2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9E-4D76-8F1F-DC149E8716A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C5511204-F10E-C142-8E8F-D20526BA2A82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19E-4D76-8F1F-DC149E8716A2}"/>
                </c:ext>
              </c:extLst>
            </c:dLbl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'PR-(var)'!$D$28:$D$32</c:f>
              <c:strCache>
                <c:ptCount val="5"/>
                <c:pt idx="0">
                  <c:v>Primera Ola</c:v>
                </c:pt>
                <c:pt idx="1">
                  <c:v>Desescalada</c:v>
                </c:pt>
                <c:pt idx="2">
                  <c:v>Segunda Ola</c:v>
                </c:pt>
                <c:pt idx="3">
                  <c:v>Tercera Ola</c:v>
                </c:pt>
                <c:pt idx="4">
                  <c:v>Cuarta Ola</c:v>
                </c:pt>
              </c:strCache>
            </c:strRef>
          </c:cat>
          <c:val>
            <c:numRef>
              <c:f>'PR-(var)'!$C$28:$C$32</c:f>
              <c:numCache>
                <c:formatCode>#,##0_ ;[Red]\-#,##0\ </c:formatCode>
                <c:ptCount val="5"/>
                <c:pt idx="0">
                  <c:v>585156</c:v>
                </c:pt>
                <c:pt idx="1">
                  <c:v>-54718</c:v>
                </c:pt>
                <c:pt idx="2">
                  <c:v>111652</c:v>
                </c:pt>
                <c:pt idx="3">
                  <c:v>120652</c:v>
                </c:pt>
                <c:pt idx="4">
                  <c:v>-98161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19E-4D76-8F1F-DC149E8716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46888623"/>
        <c:axId val="1299710511"/>
      </c:barChart>
      <c:catAx>
        <c:axId val="1246888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spc="2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1299710511"/>
        <c:crosses val="autoZero"/>
        <c:auto val="1"/>
        <c:lblAlgn val="ctr"/>
        <c:lblOffset val="100"/>
        <c:noMultiLvlLbl val="0"/>
      </c:catAx>
      <c:valAx>
        <c:axId val="129971051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accent5">
                  <a:lumMod val="50000"/>
                  <a:alpha val="12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crossAx val="12468886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32D-49E9-8B0A-C625F4588FB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32D-49E9-8B0A-C625F4588FB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32D-49E9-8B0A-C625F4588FB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32D-49E9-8B0A-C625F4588FB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32D-49E9-8B0A-C625F4588FB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BF6E6891-BCAB-1142-921B-157F2D6CDB8D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32D-49E9-8B0A-C625F4588FB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6B9ACC8-2816-2F45-8725-1658D1B111B2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32D-49E9-8B0A-C625F4588FB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81B9F1C-C1AE-BE4D-A674-51D189041F37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32D-49E9-8B0A-C625F4588FB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285472F-19BA-B24F-9DDE-2FD3B915B24B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32D-49E9-8B0A-C625F4588FB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9442A1E1-CD91-7F45-A056-C99DC0D41421}" type="VALUE">
                      <a:rPr lang="en-US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32D-49E9-8B0A-C625F4588FBB}"/>
                </c:ext>
              </c:extLst>
            </c:dLbl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C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sectores!$B$11:$B$15</c:f>
              <c:strCache>
                <c:ptCount val="5"/>
                <c:pt idx="0">
                  <c:v>Servicios</c:v>
                </c:pt>
                <c:pt idx="1">
                  <c:v>Industria</c:v>
                </c:pt>
                <c:pt idx="2">
                  <c:v>Construcción</c:v>
                </c:pt>
                <c:pt idx="3">
                  <c:v>Agricultura</c:v>
                </c:pt>
                <c:pt idx="4">
                  <c:v>Sin Actividad</c:v>
                </c:pt>
              </c:strCache>
            </c:strRef>
          </c:cat>
          <c:val>
            <c:numRef>
              <c:f>sectores!$C$11:$C$15</c:f>
              <c:numCache>
                <c:formatCode>#,##0</c:formatCode>
                <c:ptCount val="5"/>
                <c:pt idx="0">
                  <c:v>-32192</c:v>
                </c:pt>
                <c:pt idx="1">
                  <c:v>-5127</c:v>
                </c:pt>
                <c:pt idx="2">
                  <c:v>-3947</c:v>
                </c:pt>
                <c:pt idx="3">
                  <c:v>-2622</c:v>
                </c:pt>
                <c:pt idx="4">
                  <c:v>4876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32D-49E9-8B0A-C625F4588F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85999128"/>
        <c:axId val="485928160"/>
      </c:barChart>
      <c:catAx>
        <c:axId val="485999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spc="2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85928160"/>
        <c:crosses val="autoZero"/>
        <c:auto val="1"/>
        <c:lblAlgn val="ctr"/>
        <c:lblOffset val="300"/>
        <c:noMultiLvlLbl val="0"/>
      </c:catAx>
      <c:valAx>
        <c:axId val="485928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50000"/>
                  <a:alpha val="12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85999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B82-46E7-8D30-FBF1E6EF4429}"/>
              </c:ext>
            </c:extLst>
          </c:dPt>
          <c:dPt>
            <c:idx val="1"/>
            <c:invertIfNegative val="0"/>
            <c:bubble3D val="0"/>
            <c:spPr>
              <a:solidFill>
                <a:srgbClr val="00969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E32-2F41-99A0-81FC92A7DF4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rgbClr val="C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B82-46E7-8D30-FBF1E6EF442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rgbClr val="C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DE32-2F41-99A0-81FC92A7DF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C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genero!$B$11:$B$12</c:f>
              <c:strCache>
                <c:ptCount val="2"/>
                <c:pt idx="0">
                  <c:v>Mujeres</c:v>
                </c:pt>
                <c:pt idx="1">
                  <c:v>Hombres</c:v>
                </c:pt>
              </c:strCache>
            </c:strRef>
          </c:cat>
          <c:val>
            <c:numRef>
              <c:f>genero!$C$11:$C$12</c:f>
              <c:numCache>
                <c:formatCode>#,##0</c:formatCode>
                <c:ptCount val="2"/>
                <c:pt idx="0">
                  <c:v>-14974</c:v>
                </c:pt>
                <c:pt idx="1">
                  <c:v>-24038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82-46E7-8D30-FBF1E6EF44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85999128"/>
        <c:axId val="485928160"/>
      </c:barChart>
      <c:catAx>
        <c:axId val="485999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85928160"/>
        <c:crosses val="autoZero"/>
        <c:auto val="1"/>
        <c:lblAlgn val="ctr"/>
        <c:lblOffset val="100"/>
        <c:noMultiLvlLbl val="0"/>
      </c:catAx>
      <c:valAx>
        <c:axId val="485928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50000"/>
                  <a:alpha val="12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85999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'Menores 25'!$B$4</c:f>
              <c:strCache>
                <c:ptCount val="1"/>
                <c:pt idx="0">
                  <c:v>Menores 25 años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919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24-404E-B72A-B9192524CF8B}"/>
              </c:ext>
            </c:extLst>
          </c:dPt>
          <c:dPt>
            <c:idx val="1"/>
            <c:invertIfNegative val="0"/>
            <c:bubble3D val="0"/>
            <c:spPr>
              <a:solidFill>
                <a:srgbClr val="8CCBD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24-404E-B72A-B9192524CF8B}"/>
              </c:ext>
            </c:extLst>
          </c:dPt>
          <c:dPt>
            <c:idx val="2"/>
            <c:invertIfNegative val="0"/>
            <c:bubble3D val="0"/>
            <c:spPr>
              <a:solidFill>
                <a:srgbClr val="8CCBD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424-404E-B72A-B9192524CF8B}"/>
              </c:ext>
            </c:extLst>
          </c:dPt>
          <c:dPt>
            <c:idx val="3"/>
            <c:invertIfNegative val="0"/>
            <c:bubble3D val="0"/>
            <c:spPr>
              <a:solidFill>
                <a:srgbClr val="D1ECF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24-404E-B72A-B9192524CF8B}"/>
              </c:ext>
            </c:extLst>
          </c:dPt>
          <c:dPt>
            <c:idx val="4"/>
            <c:invertIfNegative val="0"/>
            <c:bubble3D val="0"/>
            <c:spPr>
              <a:solidFill>
                <a:srgbClr val="A3C0C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424-404E-B72A-B9192524CF8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424-404E-B72A-B9192524CF8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424-404E-B72A-B9192524CF8B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7424-404E-B72A-B9192524CF8B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7424-404E-B72A-B9192524CF8B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61A0D5F7-75F2-F548-87AC-24B634C3D196}" type="VALUE">
                      <a:rPr lang="en-US" b="0">
                        <a:solidFill>
                          <a:srgbClr val="C00000"/>
                        </a:solidFill>
                      </a:rPr>
                      <a:pPr>
                        <a:defRPr sz="1800" b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[VALOR]</a:t>
                    </a:fld>
                    <a:endParaRPr lang="es-E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424-404E-B72A-B9192524CF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sectores!$T$2:$X$2</c:f>
              <c:strCache>
                <c:ptCount val="5"/>
                <c:pt idx="0">
                  <c:v>Primera ola</c:v>
                </c:pt>
                <c:pt idx="1">
                  <c:v>Desescalada</c:v>
                </c:pt>
                <c:pt idx="2">
                  <c:v>Segunda ola</c:v>
                </c:pt>
                <c:pt idx="3">
                  <c:v>Tercera ola</c:v>
                </c:pt>
                <c:pt idx="4">
                  <c:v>Cuarta Ola</c:v>
                </c:pt>
              </c:strCache>
            </c:strRef>
          </c:cat>
          <c:val>
            <c:numRef>
              <c:f>'Menores 25'!$T$4:$X$4</c:f>
              <c:numCache>
                <c:formatCode>#,##0</c:formatCode>
                <c:ptCount val="5"/>
                <c:pt idx="0">
                  <c:v>57374</c:v>
                </c:pt>
                <c:pt idx="1">
                  <c:v>27003</c:v>
                </c:pt>
                <c:pt idx="2">
                  <c:v>17172</c:v>
                </c:pt>
                <c:pt idx="3">
                  <c:v>3406</c:v>
                </c:pt>
                <c:pt idx="4">
                  <c:v>-10519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424-404E-B72A-B9192524CF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46888623"/>
        <c:axId val="1299710511"/>
      </c:barChart>
      <c:catAx>
        <c:axId val="1246888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spc="2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1299710511"/>
        <c:crosses val="autoZero"/>
        <c:auto val="1"/>
        <c:lblAlgn val="ctr"/>
        <c:lblOffset val="100"/>
        <c:noMultiLvlLbl val="0"/>
      </c:catAx>
      <c:valAx>
        <c:axId val="129971051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accent5">
                  <a:lumMod val="50000"/>
                  <a:alpha val="12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2468886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325576428930639E-2"/>
          <c:y val="3.647381636227464E-2"/>
          <c:w val="0.92784269420390697"/>
          <c:h val="0.87827874366149727"/>
        </c:manualLayout>
      </c:layout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31A-418C-9F9B-6F343237695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31A-418C-9F9B-6F343237695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31A-418C-9F9B-6F343237695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31A-418C-9F9B-6F343237695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31A-418C-9F9B-6F343237695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31A-418C-9F9B-6F343237695A}"/>
              </c:ext>
            </c:extLst>
          </c:dPt>
          <c:dPt>
            <c:idx val="6"/>
            <c:invertIfNegative val="0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31A-418C-9F9B-6F343237695A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B31A-418C-9F9B-6F343237695A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B31A-418C-9F9B-6F343237695A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B31A-418C-9F9B-6F343237695A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B31A-418C-9F9B-6F343237695A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B31A-418C-9F9B-6F343237695A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B31A-418C-9F9B-6F343237695A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B31A-418C-9F9B-6F343237695A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'CONTRATOS (2021)'!$B$8:$B$21</c:f>
              <c:strCache>
                <c:ptCount val="14"/>
                <c:pt idx="0">
                  <c:v>Marzo</c:v>
                </c:pt>
                <c:pt idx="1">
                  <c:v>Abril</c:v>
                </c:pt>
                <c:pt idx="2">
                  <c:v>Mayo</c:v>
                </c:pt>
                <c:pt idx="3">
                  <c:v>Junio</c:v>
                </c:pt>
                <c:pt idx="4">
                  <c:v>Julio</c:v>
                </c:pt>
                <c:pt idx="5">
                  <c:v>Agosto</c:v>
                </c:pt>
                <c:pt idx="6">
                  <c:v>Septiembre</c:v>
                </c:pt>
                <c:pt idx="7">
                  <c:v>Octubre</c:v>
                </c:pt>
                <c:pt idx="8">
                  <c:v>Noviembre</c:v>
                </c:pt>
                <c:pt idx="9">
                  <c:v>Diciembre</c:v>
                </c:pt>
                <c:pt idx="10">
                  <c:v>Enero 21</c:v>
                </c:pt>
                <c:pt idx="11">
                  <c:v>Febrero 21</c:v>
                </c:pt>
                <c:pt idx="12">
                  <c:v>Marzo 21</c:v>
                </c:pt>
                <c:pt idx="13">
                  <c:v>Abril 21</c:v>
                </c:pt>
              </c:strCache>
            </c:strRef>
          </c:cat>
          <c:val>
            <c:numRef>
              <c:f>'CONTRATOS (2021)'!$E$8:$E$21</c:f>
              <c:numCache>
                <c:formatCode>0.0%</c:formatCode>
                <c:ptCount val="14"/>
                <c:pt idx="0">
                  <c:v>0.73486649105651491</c:v>
                </c:pt>
                <c:pt idx="1">
                  <c:v>0.38134756413633697</c:v>
                </c:pt>
                <c:pt idx="2">
                  <c:v>0.40978956430498797</c:v>
                </c:pt>
                <c:pt idx="3">
                  <c:v>0.57720042349195699</c:v>
                </c:pt>
                <c:pt idx="4">
                  <c:v>0.70479604060881096</c:v>
                </c:pt>
                <c:pt idx="5">
                  <c:v>0.73600026843482758</c:v>
                </c:pt>
                <c:pt idx="6">
                  <c:v>0.77936442387337168</c:v>
                </c:pt>
                <c:pt idx="7">
                  <c:v>0.69731525735170174</c:v>
                </c:pt>
                <c:pt idx="8">
                  <c:v>0.8218090216980346</c:v>
                </c:pt>
                <c:pt idx="9">
                  <c:v>0.77867154083243884</c:v>
                </c:pt>
                <c:pt idx="10">
                  <c:v>0.73798826747172686</c:v>
                </c:pt>
                <c:pt idx="11">
                  <c:v>0.76016561708542274</c:v>
                </c:pt>
                <c:pt idx="12">
                  <c:v>0.82118819918495678</c:v>
                </c:pt>
                <c:pt idx="13">
                  <c:v>0.76867013939048878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B31A-418C-9F9B-6F343237695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9805984"/>
        <c:axId val="379797128"/>
      </c:barChart>
      <c:catAx>
        <c:axId val="3798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797128"/>
        <c:crosses val="autoZero"/>
        <c:auto val="1"/>
        <c:lblAlgn val="ctr"/>
        <c:lblOffset val="100"/>
        <c:noMultiLvlLbl val="0"/>
      </c:catAx>
      <c:valAx>
        <c:axId val="37979712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80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99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3C0C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2D6B-6547-84C7-C01BDAE0A671}"/>
              </c:ext>
            </c:extLst>
          </c:dPt>
          <c:dPt>
            <c:idx val="1"/>
            <c:invertIfNegative val="0"/>
            <c:bubble3D val="0"/>
            <c:spPr>
              <a:solidFill>
                <a:srgbClr val="A3C0C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D6B-6547-84C7-C01BDAE0A671}"/>
              </c:ext>
            </c:extLst>
          </c:dPt>
          <c:dPt>
            <c:idx val="2"/>
            <c:invertIfNegative val="0"/>
            <c:bubble3D val="0"/>
            <c:spPr>
              <a:solidFill>
                <a:srgbClr val="A3C0C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2D6B-6547-84C7-C01BDAE0A671}"/>
              </c:ext>
            </c:extLst>
          </c:dPt>
          <c:dPt>
            <c:idx val="3"/>
            <c:invertIfNegative val="0"/>
            <c:bubble3D val="0"/>
            <c:spPr>
              <a:solidFill>
                <a:srgbClr val="8CCBD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2D6B-6547-84C7-C01BDAE0A671}"/>
              </c:ext>
            </c:extLst>
          </c:dPt>
          <c:dPt>
            <c:idx val="4"/>
            <c:invertIfNegative val="0"/>
            <c:bubble3D val="0"/>
            <c:spPr>
              <a:solidFill>
                <a:srgbClr val="A3C0C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D6B-6547-84C7-C01BDAE0A671}"/>
              </c:ext>
            </c:extLst>
          </c:dPt>
          <c:dPt>
            <c:idx val="5"/>
            <c:invertIfNegative val="0"/>
            <c:bubble3D val="0"/>
            <c:spPr>
              <a:solidFill>
                <a:srgbClr val="8CCBD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2D6B-6547-84C7-C01BDAE0A671}"/>
              </c:ext>
            </c:extLst>
          </c:dPt>
          <c:dPt>
            <c:idx val="6"/>
            <c:invertIfNegative val="0"/>
            <c:bubble3D val="0"/>
            <c:spPr>
              <a:solidFill>
                <a:srgbClr val="8CCBD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D6B-6547-84C7-C01BDAE0A671}"/>
              </c:ext>
            </c:extLst>
          </c:dPt>
          <c:dPt>
            <c:idx val="7"/>
            <c:invertIfNegative val="0"/>
            <c:bubble3D val="0"/>
            <c:spPr>
              <a:solidFill>
                <a:srgbClr val="8CCBD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D6B-6547-84C7-C01BDAE0A671}"/>
              </c:ext>
            </c:extLst>
          </c:dPt>
          <c:dPt>
            <c:idx val="8"/>
            <c:invertIfNegative val="0"/>
            <c:bubble3D val="0"/>
            <c:spPr>
              <a:solidFill>
                <a:srgbClr val="8CCBD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D6B-6547-84C7-C01BDAE0A671}"/>
              </c:ext>
            </c:extLst>
          </c:dPt>
          <c:dPt>
            <c:idx val="9"/>
            <c:invertIfNegative val="0"/>
            <c:bubble3D val="0"/>
            <c:spPr>
              <a:solidFill>
                <a:srgbClr val="00969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D6B-6547-84C7-C01BDAE0A671}"/>
              </c:ext>
            </c:extLst>
          </c:dPt>
          <c:dPt>
            <c:idx val="10"/>
            <c:invertIfNegative val="0"/>
            <c:bubble3D val="0"/>
            <c:spPr>
              <a:solidFill>
                <a:srgbClr val="00969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D6B-6547-84C7-C01BDAE0A671}"/>
              </c:ext>
            </c:extLst>
          </c:dPt>
          <c:dPt>
            <c:idx val="11"/>
            <c:invertIfNegative val="0"/>
            <c:bubble3D val="0"/>
            <c:spPr>
              <a:solidFill>
                <a:srgbClr val="A3C0C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2D6B-6547-84C7-C01BDAE0A671}"/>
              </c:ext>
            </c:extLst>
          </c:dPt>
          <c:dPt>
            <c:idx val="12"/>
            <c:invertIfNegative val="0"/>
            <c:bubble3D val="0"/>
            <c:spPr>
              <a:solidFill>
                <a:srgbClr val="00969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D6B-6547-84C7-C01BDAE0A671}"/>
              </c:ext>
            </c:extLst>
          </c:dPt>
          <c:dPt>
            <c:idx val="2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120-4D66-9244-D5ACB106F60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'contratos (ABRIL)'!$A$14:$A$26</c:f>
              <c:numCache>
                <c:formatCode>General</c:formatCode>
                <c:ptCount val="1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</c:numCache>
            </c:numRef>
          </c:cat>
          <c:val>
            <c:numRef>
              <c:f>'contratos (ABRIL)'!$C$14:$C$26</c:f>
              <c:numCache>
                <c:formatCode>#,##0</c:formatCode>
                <c:ptCount val="13"/>
                <c:pt idx="0">
                  <c:v>111474</c:v>
                </c:pt>
                <c:pt idx="1">
                  <c:v>102973</c:v>
                </c:pt>
                <c:pt idx="2">
                  <c:v>96242</c:v>
                </c:pt>
                <c:pt idx="3">
                  <c:v>115253</c:v>
                </c:pt>
                <c:pt idx="4">
                  <c:v>98349</c:v>
                </c:pt>
                <c:pt idx="5">
                  <c:v>122621</c:v>
                </c:pt>
                <c:pt idx="6">
                  <c:v>123459</c:v>
                </c:pt>
                <c:pt idx="7">
                  <c:v>145896</c:v>
                </c:pt>
                <c:pt idx="8">
                  <c:v>151448</c:v>
                </c:pt>
                <c:pt idx="9">
                  <c:v>189671</c:v>
                </c:pt>
                <c:pt idx="10">
                  <c:v>174980</c:v>
                </c:pt>
                <c:pt idx="11">
                  <c:v>59042</c:v>
                </c:pt>
                <c:pt idx="12">
                  <c:v>164080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20-4D66-9244-D5ACB106F6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50545832"/>
        <c:axId val="550543536"/>
      </c:barChart>
      <c:catAx>
        <c:axId val="550545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50543536"/>
        <c:crosses val="autoZero"/>
        <c:auto val="1"/>
        <c:lblAlgn val="ctr"/>
        <c:lblOffset val="100"/>
        <c:noMultiLvlLbl val="0"/>
      </c:catAx>
      <c:valAx>
        <c:axId val="550543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50000"/>
                  <a:alpha val="12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50545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AE6D5-6095-C94C-8677-A12BED59C780}" type="datetimeFigureOut">
              <a:rPr lang="es-ES" smtClean="0"/>
              <a:t>4/5/21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8EEE6-3C77-294C-AD55-8363CD168A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701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13949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921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01067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3207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ESTE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0473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ESTE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2087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ESTE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8149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5787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ESTE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3689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8773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0718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ESTE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8571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9339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A29F92-8CE3-8344-A064-2777CBAD06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94BB66-3C50-484B-8A23-2CBB0F0205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C36ED6-4A93-E944-9C2C-F6D5CC58D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4/5/21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5581EA-6EFE-6D44-A5A6-9C7171006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408E22-CED5-B547-8086-51958CD36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826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ABAC3-5816-2E40-A9D9-A96E1BE87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551EF6-1ABC-1E45-904A-AA3959AFA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8BEF9A-7779-7E45-83CA-ADE68C55A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4/5/21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3428B9-3E95-3F43-A981-8513D871A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BF90EE-AAE4-D341-B041-4D71BB175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693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78E48A-48BC-5F42-91A0-684A3CC8CE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621AB16-1A98-EE42-932B-38FD4A589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CB69E9-68AB-7044-B02A-014E6AF9E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4/5/21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A893B4-E7CD-A342-9BCB-CC33F266D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DF8B28-D4D1-9840-AEAC-252D8A577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102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064AF6-DE96-9444-8699-42E210DAD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9882AA-3568-4743-B88F-411A0887C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0727D6-55EF-4A43-BC3D-D0D85C4D0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4/5/21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911FEC-4703-144D-8650-3CD65A976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91B034-82B7-6044-B9D6-4CED61D27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403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9712E2-4EED-D849-BCF8-199B36A8C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05FF53-8E19-B142-A002-27CAB9400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461B2C-D017-8B40-8E79-7A7B7EC44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4/5/21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6B7B65-7227-D046-B6FB-27A7B10B3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734C5B-0345-9542-BBDD-F36540141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778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47385-2A54-DA42-9B72-2E34F79F8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1F3E74-FAEC-BF43-A552-9539BD44DB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5F8CD8-D207-4D4A-986D-AA46F719E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3681AF-9FCB-5840-9937-C5A234A1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4/5/21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2995D5-C509-E740-A6DC-B9EA855A6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6B67F5-CEC3-174B-A2A8-D0CFE21F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422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9DA15C-B4CB-834B-926B-16D7D383C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530072-1724-A448-9CF0-EEF30765C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0558FC-98DB-5D44-A388-E27E4A167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1662DF7-0EDA-274E-907F-CED52EB022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D8C600E-B594-D74D-B829-9312258613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DDB729C-6E63-454E-A884-12A33E0EE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4/5/21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6C8D34-2A69-9E43-B663-5C246AB84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9C4E3D5-0F36-C94E-8DEA-7513FCC14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305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F6D683-AB05-504B-A0C6-A941CEF66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5D385C4-1C77-8B44-9D59-F1885666F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4/5/21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CBB2CAD-6CA5-AA49-81FF-1F375A8E3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6BCBB7E-BB31-0843-95F8-2415DCD2C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918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0BD0F39-3CEE-9948-868F-A62B3FE38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4/5/21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D2EA592-A798-AF4E-8FBA-D31DBB994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459772-EE83-E341-9B5D-F316E8DA5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628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66C320-611F-5747-8712-4D5C57B84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899A20-C412-FA45-9AF9-02C8633C1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18C086E-1380-AF40-A52E-64781F72C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5B005C-9BE7-B34D-8BD5-0D406522B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4/5/21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33E91E-594E-104F-ACE6-DAF715B18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A2403A-26A8-FE40-A847-AAC1DA0E8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9552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A297AE-95A6-E643-BE98-97550A427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0DBFC1B-B13E-1341-B09B-887CA846F6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F3511EB-BC12-E541-B58B-84038704B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531590-A10B-8E44-BD86-5291172AD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4/5/21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1A3AC4-AAA5-CC4B-9BA1-50BFFF03D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50D282-40EF-7946-997B-A52DCDD7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858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EC53015-B13C-E946-BD60-495905AA8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EE1F6D-EF6C-A746-A900-079D2DF16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DADB91-BAF4-B444-ACC0-41B56D6E15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5F475-D76F-5E4E-BCAA-D445CF4956DC}" type="datetimeFigureOut">
              <a:rPr lang="es-ES" smtClean="0"/>
              <a:t>4/5/21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32446F-C3AA-2246-8C67-B5B53C1DA2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095CF2-E016-C74D-945F-449950B7C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6113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3B2D80A-CCC0-5140-BE0A-36EDE33CA600}"/>
              </a:ext>
            </a:extLst>
          </p:cNvPr>
          <p:cNvSpPr txBox="1"/>
          <p:nvPr/>
        </p:nvSpPr>
        <p:spPr>
          <a:xfrm>
            <a:off x="1175657" y="3857172"/>
            <a:ext cx="984068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REGISTRADO, </a:t>
            </a:r>
          </a:p>
          <a:p>
            <a:r>
              <a:rPr lang="es-ES" sz="4400" b="1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CONTRATOS Y PRESTACIONES</a:t>
            </a:r>
          </a:p>
          <a:p>
            <a:r>
              <a:rPr lang="es-ES" sz="30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Abril de 2021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7F11A9D-12DF-9E4C-A737-11F395FDF320}"/>
              </a:ext>
            </a:extLst>
          </p:cNvPr>
          <p:cNvSpPr txBox="1"/>
          <p:nvPr/>
        </p:nvSpPr>
        <p:spPr>
          <a:xfrm>
            <a:off x="7057748" y="5884992"/>
            <a:ext cx="4494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de mayo de 2021</a:t>
            </a:r>
          </a:p>
        </p:txBody>
      </p:sp>
      <p:sp>
        <p:nvSpPr>
          <p:cNvPr id="8" name="Forma en L 7">
            <a:extLst>
              <a:ext uri="{FF2B5EF4-FFF2-40B4-BE49-F238E27FC236}">
                <a16:creationId xmlns:a16="http://schemas.microsoft.com/office/drawing/2014/main" id="{8703013D-3315-C146-B4D7-34685BA37FDB}"/>
              </a:ext>
            </a:extLst>
          </p:cNvPr>
          <p:cNvSpPr/>
          <p:nvPr/>
        </p:nvSpPr>
        <p:spPr>
          <a:xfrm>
            <a:off x="208693" y="3275902"/>
            <a:ext cx="3512457" cy="3302000"/>
          </a:xfrm>
          <a:prstGeom prst="corner">
            <a:avLst>
              <a:gd name="adj1" fmla="val 2833"/>
              <a:gd name="adj2" fmla="val 2833"/>
            </a:avLst>
          </a:prstGeom>
          <a:solidFill>
            <a:srgbClr val="FFCD00"/>
          </a:solidFill>
          <a:ln>
            <a:solidFill>
              <a:srgbClr val="FFC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orma en L 8">
            <a:extLst>
              <a:ext uri="{FF2B5EF4-FFF2-40B4-BE49-F238E27FC236}">
                <a16:creationId xmlns:a16="http://schemas.microsoft.com/office/drawing/2014/main" id="{0843D243-9F01-1B46-B0F0-CA9AD69F9F7A}"/>
              </a:ext>
            </a:extLst>
          </p:cNvPr>
          <p:cNvSpPr/>
          <p:nvPr/>
        </p:nvSpPr>
        <p:spPr>
          <a:xfrm rot="10800000">
            <a:off x="8470850" y="210520"/>
            <a:ext cx="3512457" cy="3302000"/>
          </a:xfrm>
          <a:prstGeom prst="corner">
            <a:avLst>
              <a:gd name="adj1" fmla="val 2833"/>
              <a:gd name="adj2" fmla="val 2833"/>
            </a:avLst>
          </a:prstGeom>
          <a:solidFill>
            <a:srgbClr val="FFCD00"/>
          </a:solidFill>
          <a:ln>
            <a:solidFill>
              <a:srgbClr val="FFC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6F4865B-8B5F-452F-AF2B-57B96DC63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5078" y="1093606"/>
            <a:ext cx="9091944" cy="224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302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3917751F-AF57-9B42-86CB-D09614C854CB}"/>
              </a:ext>
            </a:extLst>
          </p:cNvPr>
          <p:cNvSpPr/>
          <p:nvPr/>
        </p:nvSpPr>
        <p:spPr>
          <a:xfrm>
            <a:off x="1699492" y="159669"/>
            <a:ext cx="9162472" cy="902514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AEBBC43-867B-CA49-8B13-1EC4BF5E3D1F}"/>
              </a:ext>
            </a:extLst>
          </p:cNvPr>
          <p:cNvSpPr txBox="1"/>
          <p:nvPr/>
        </p:nvSpPr>
        <p:spPr>
          <a:xfrm>
            <a:off x="1285818" y="219591"/>
            <a:ext cx="99898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ANUAL PARO REGISTRADO POR CC. AA.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Abril 2021 – Abril 2020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AF44D46-5464-4CB8-B31B-901A471CA6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94" y="392692"/>
            <a:ext cx="1496508" cy="37036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811E750-A38E-4E05-A43E-065F465AE1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717" y="1652289"/>
            <a:ext cx="11621308" cy="4934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575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E984BC5-57D9-7E48-92B3-91F5914D106A}"/>
              </a:ext>
            </a:extLst>
          </p:cNvPr>
          <p:cNvSpPr/>
          <p:nvPr/>
        </p:nvSpPr>
        <p:spPr>
          <a:xfrm>
            <a:off x="1912619" y="431603"/>
            <a:ext cx="8366760" cy="1230640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2D91E17-1CB9-A541-86CD-0B6ECA5C6C79}"/>
              </a:ext>
            </a:extLst>
          </p:cNvPr>
          <p:cNvSpPr txBox="1"/>
          <p:nvPr/>
        </p:nvSpPr>
        <p:spPr>
          <a:xfrm>
            <a:off x="1101089" y="556128"/>
            <a:ext cx="99898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PORCENTAJE DE CONTRATOS REGISTRADOS</a:t>
            </a:r>
          </a:p>
          <a:p>
            <a:pPr algn="ctr"/>
            <a:r>
              <a:rPr lang="es-ES" sz="20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 EL MISMO MES DEL AÑO ANTERIOR</a:t>
            </a:r>
          </a:p>
          <a:p>
            <a:pPr algn="ctr"/>
            <a:r>
              <a:rPr lang="es-ES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Marzo 2020 – Abril 2021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ECDED400-75F6-4E81-ADCC-7A4D10B6E6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  <p:grpSp>
        <p:nvGrpSpPr>
          <p:cNvPr id="13" name="Grupo 12">
            <a:extLst>
              <a:ext uri="{FF2B5EF4-FFF2-40B4-BE49-F238E27FC236}">
                <a16:creationId xmlns:a16="http://schemas.microsoft.com/office/drawing/2014/main" id="{7744268E-4E71-4C60-AF3C-3E279D10881C}"/>
              </a:ext>
            </a:extLst>
          </p:cNvPr>
          <p:cNvGrpSpPr/>
          <p:nvPr/>
        </p:nvGrpSpPr>
        <p:grpSpPr>
          <a:xfrm>
            <a:off x="652461" y="1662243"/>
            <a:ext cx="10887075" cy="5019676"/>
            <a:chOff x="0" y="0"/>
            <a:chExt cx="10887075" cy="4933951"/>
          </a:xfrm>
        </p:grpSpPr>
        <p:graphicFrame>
          <p:nvGraphicFramePr>
            <p:cNvPr id="14" name="Gráfico 13">
              <a:extLst>
                <a:ext uri="{FF2B5EF4-FFF2-40B4-BE49-F238E27FC236}">
                  <a16:creationId xmlns:a16="http://schemas.microsoft.com/office/drawing/2014/main" id="{6D4553F8-21A9-40D6-BB88-BEEC343BD44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87197413"/>
                </p:ext>
              </p:extLst>
            </p:nvPr>
          </p:nvGraphicFramePr>
          <p:xfrm>
            <a:off x="0" y="0"/>
            <a:ext cx="10887075" cy="493395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04A5CEDD-ACF9-4593-9804-A45588152DAA}"/>
                </a:ext>
              </a:extLst>
            </p:cNvPr>
            <p:cNvCxnSpPr/>
            <p:nvPr/>
          </p:nvCxnSpPr>
          <p:spPr>
            <a:xfrm>
              <a:off x="609600" y="1248914"/>
              <a:ext cx="10077450" cy="0"/>
            </a:xfrm>
            <a:prstGeom prst="line">
              <a:avLst/>
            </a:prstGeom>
            <a:ln w="317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uadroTexto 5">
              <a:extLst>
                <a:ext uri="{FF2B5EF4-FFF2-40B4-BE49-F238E27FC236}">
                  <a16:creationId xmlns:a16="http://schemas.microsoft.com/office/drawing/2014/main" id="{3ECFDA55-DED0-4172-AABD-4FF74BE496E1}"/>
                </a:ext>
              </a:extLst>
            </p:cNvPr>
            <p:cNvSpPr txBox="1"/>
            <p:nvPr/>
          </p:nvSpPr>
          <p:spPr>
            <a:xfrm>
              <a:off x="2076450" y="527908"/>
              <a:ext cx="1466850" cy="314325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Media: 68,9%</a:t>
              </a:r>
            </a:p>
          </p:txBody>
        </p:sp>
        <p:sp>
          <p:nvSpPr>
            <p:cNvPr id="17" name="Flecha: hacia abajo 16">
              <a:extLst>
                <a:ext uri="{FF2B5EF4-FFF2-40B4-BE49-F238E27FC236}">
                  <a16:creationId xmlns:a16="http://schemas.microsoft.com/office/drawing/2014/main" id="{2C1258F8-8593-497A-86B9-7A7BCC0BC50D}"/>
                </a:ext>
              </a:extLst>
            </p:cNvPr>
            <p:cNvSpPr/>
            <p:nvPr/>
          </p:nvSpPr>
          <p:spPr>
            <a:xfrm>
              <a:off x="2581275" y="906177"/>
              <a:ext cx="390525" cy="276225"/>
            </a:xfrm>
            <a:prstGeom prst="down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s-ES" sz="110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7743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876530A-FCBF-1E40-AA5B-05D721FE244F}"/>
              </a:ext>
            </a:extLst>
          </p:cNvPr>
          <p:cNvSpPr/>
          <p:nvPr/>
        </p:nvSpPr>
        <p:spPr>
          <a:xfrm>
            <a:off x="1912619" y="431603"/>
            <a:ext cx="8366760" cy="1041597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094C41B-D5DC-6248-9804-18CBDED614FE}"/>
              </a:ext>
            </a:extLst>
          </p:cNvPr>
          <p:cNvSpPr txBox="1"/>
          <p:nvPr/>
        </p:nvSpPr>
        <p:spPr>
          <a:xfrm>
            <a:off x="1101089" y="573305"/>
            <a:ext cx="99898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CONTRATOS REGISTRADOS INDEFINIDOS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Meses de ABRIL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14C7D96-4E87-4CFA-920C-CD1648CA31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633B2DA9-068A-451D-9065-401F6E9D85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686451"/>
              </p:ext>
            </p:extLst>
          </p:nvPr>
        </p:nvGraphicFramePr>
        <p:xfrm>
          <a:off x="550863" y="1859798"/>
          <a:ext cx="10969634" cy="4705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57776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E984BC5-57D9-7E48-92B3-91F5914D106A}"/>
              </a:ext>
            </a:extLst>
          </p:cNvPr>
          <p:cNvSpPr/>
          <p:nvPr/>
        </p:nvSpPr>
        <p:spPr>
          <a:xfrm>
            <a:off x="1912619" y="431603"/>
            <a:ext cx="8366760" cy="1011715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2D91E17-1CB9-A541-86CD-0B6ECA5C6C79}"/>
              </a:ext>
            </a:extLst>
          </p:cNvPr>
          <p:cNvSpPr txBox="1"/>
          <p:nvPr/>
        </p:nvSpPr>
        <p:spPr>
          <a:xfrm>
            <a:off x="1101089" y="556128"/>
            <a:ext cx="998982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PORCENTAJE DE CONTRATOS INDEFINIDOS SOBRE EL TOTAL</a:t>
            </a:r>
          </a:p>
          <a:p>
            <a:pPr algn="ctr"/>
            <a:r>
              <a:rPr lang="es-ES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Meses de abril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ECDED400-75F6-4E81-ADCC-7A4D10B6E6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8EBD912-18A7-408D-8A97-D706A9745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4204596"/>
              </p:ext>
            </p:extLst>
          </p:nvPr>
        </p:nvGraphicFramePr>
        <p:xfrm>
          <a:off x="611183" y="1906289"/>
          <a:ext cx="10969634" cy="4583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53188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CF5511D9-1F8B-624E-8234-C57EFF685842}"/>
              </a:ext>
            </a:extLst>
          </p:cNvPr>
          <p:cNvSpPr/>
          <p:nvPr/>
        </p:nvSpPr>
        <p:spPr>
          <a:xfrm>
            <a:off x="1912619" y="431602"/>
            <a:ext cx="8366760" cy="1232305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EVOLUCIÓN DEL GASTO EN PRESTACIONES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(millones de euros)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2020-2021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ED768155-7652-44A5-A169-A63316EFC2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1C60D423-C53B-447D-A809-4602360EEE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3503583"/>
              </p:ext>
            </p:extLst>
          </p:nvPr>
        </p:nvGraphicFramePr>
        <p:xfrm>
          <a:off x="550863" y="1828798"/>
          <a:ext cx="11125200" cy="4733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50398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CF5511D9-1F8B-624E-8234-C57EFF685842}"/>
              </a:ext>
            </a:extLst>
          </p:cNvPr>
          <p:cNvSpPr/>
          <p:nvPr/>
        </p:nvSpPr>
        <p:spPr>
          <a:xfrm>
            <a:off x="1912619" y="431602"/>
            <a:ext cx="8366760" cy="1232305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EVOLUCIÓN DEL GASTO EN PRESTACIONES ERTE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(millones de euros)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2020-2021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09BC46B-CE3A-431E-AE95-E526F26A4D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C968B335-BC14-4F73-BF12-A707121D28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917145"/>
              </p:ext>
            </p:extLst>
          </p:nvPr>
        </p:nvGraphicFramePr>
        <p:xfrm>
          <a:off x="550863" y="1706561"/>
          <a:ext cx="11125199" cy="4848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25950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rma en L 2">
            <a:extLst>
              <a:ext uri="{FF2B5EF4-FFF2-40B4-BE49-F238E27FC236}">
                <a16:creationId xmlns:a16="http://schemas.microsoft.com/office/drawing/2014/main" id="{5DF2E7FB-241E-C94B-A12E-58E4542712FF}"/>
              </a:ext>
            </a:extLst>
          </p:cNvPr>
          <p:cNvSpPr/>
          <p:nvPr/>
        </p:nvSpPr>
        <p:spPr>
          <a:xfrm rot="10800000">
            <a:off x="8470850" y="210520"/>
            <a:ext cx="3512457" cy="3302000"/>
          </a:xfrm>
          <a:prstGeom prst="corner">
            <a:avLst>
              <a:gd name="adj1" fmla="val 2833"/>
              <a:gd name="adj2" fmla="val 2833"/>
            </a:avLst>
          </a:prstGeom>
          <a:solidFill>
            <a:srgbClr val="FFCD00"/>
          </a:solidFill>
          <a:ln>
            <a:solidFill>
              <a:srgbClr val="FFC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Forma en L 3">
            <a:extLst>
              <a:ext uri="{FF2B5EF4-FFF2-40B4-BE49-F238E27FC236}">
                <a16:creationId xmlns:a16="http://schemas.microsoft.com/office/drawing/2014/main" id="{F4A8E10F-B8B0-964D-901E-A9F706EC1D34}"/>
              </a:ext>
            </a:extLst>
          </p:cNvPr>
          <p:cNvSpPr/>
          <p:nvPr/>
        </p:nvSpPr>
        <p:spPr>
          <a:xfrm>
            <a:off x="208693" y="3275902"/>
            <a:ext cx="3512457" cy="3302000"/>
          </a:xfrm>
          <a:prstGeom prst="corner">
            <a:avLst>
              <a:gd name="adj1" fmla="val 2833"/>
              <a:gd name="adj2" fmla="val 2833"/>
            </a:avLst>
          </a:prstGeom>
          <a:solidFill>
            <a:srgbClr val="FFCD00"/>
          </a:solidFill>
          <a:ln>
            <a:solidFill>
              <a:srgbClr val="FFC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EBD3E2C-EBC7-4B0C-B486-42263F848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5078" y="2153569"/>
            <a:ext cx="9091944" cy="224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733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A7744B6-C757-4B26-AE89-2AA102932C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2257699"/>
              </p:ext>
            </p:extLst>
          </p:nvPr>
        </p:nvGraphicFramePr>
        <p:xfrm>
          <a:off x="550863" y="2007880"/>
          <a:ext cx="11125200" cy="4564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F06C6B0E-50EC-0146-BD87-4DF320AB636B}"/>
              </a:ext>
            </a:extLst>
          </p:cNvPr>
          <p:cNvSpPr/>
          <p:nvPr/>
        </p:nvSpPr>
        <p:spPr>
          <a:xfrm>
            <a:off x="1895686" y="200225"/>
            <a:ext cx="8366760" cy="1422387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VARIACIONES MENSUALES</a:t>
            </a:r>
          </a:p>
          <a:p>
            <a:pPr algn="ctr"/>
            <a:r>
              <a:rPr lang="es-ES" sz="2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</a:t>
            </a:r>
            <a:br>
              <a:rPr lang="es-ES" sz="2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0E041EB-CFD3-B34B-A995-C819BEBB39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108" y="192878"/>
            <a:ext cx="1496508" cy="37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980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B6BC053-8A12-FF49-9E74-E7EDF87368AF}"/>
              </a:ext>
            </a:extLst>
          </p:cNvPr>
          <p:cNvSpPr/>
          <p:nvPr/>
        </p:nvSpPr>
        <p:spPr>
          <a:xfrm>
            <a:off x="1912619" y="352625"/>
            <a:ext cx="8366760" cy="1391050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8F164CE-067B-014D-9EC6-E76BB888D042}"/>
              </a:ext>
            </a:extLst>
          </p:cNvPr>
          <p:cNvSpPr txBox="1"/>
          <p:nvPr/>
        </p:nvSpPr>
        <p:spPr>
          <a:xfrm>
            <a:off x="1101089" y="494152"/>
            <a:ext cx="99898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6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 DE PARO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 trimestre de cada año</a:t>
            </a:r>
            <a:b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2008-2021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6A41A0FC-3DE6-406E-B067-449BBCC7AE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1" y="380803"/>
            <a:ext cx="1496508" cy="370363"/>
          </a:xfrm>
          <a:prstGeom prst="rect">
            <a:avLst/>
          </a:prstGeom>
        </p:spPr>
      </p:pic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17319450-83B1-48FA-8CB0-0DDDE28559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1219794"/>
              </p:ext>
            </p:extLst>
          </p:nvPr>
        </p:nvGraphicFramePr>
        <p:xfrm>
          <a:off x="737129" y="1977152"/>
          <a:ext cx="11125200" cy="4611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427B8DA4-9E7A-7246-9811-EA857B658087}"/>
              </a:ext>
            </a:extLst>
          </p:cNvPr>
          <p:cNvCxnSpPr>
            <a:cxnSpLocks/>
          </p:cNvCxnSpPr>
          <p:nvPr/>
        </p:nvCxnSpPr>
        <p:spPr>
          <a:xfrm flipV="1">
            <a:off x="1422400" y="2184400"/>
            <a:ext cx="3064933" cy="1524000"/>
          </a:xfrm>
          <a:prstGeom prst="straightConnector1">
            <a:avLst/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43E3EC47-96C8-0D4D-A274-AD924372F2C2}"/>
              </a:ext>
            </a:extLst>
          </p:cNvPr>
          <p:cNvSpPr txBox="1"/>
          <p:nvPr/>
        </p:nvSpPr>
        <p:spPr>
          <a:xfrm rot="19860376">
            <a:off x="2276627" y="2432874"/>
            <a:ext cx="1544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17,3</a:t>
            </a:r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551688A3-4598-C642-8856-DD2C65030A97}"/>
              </a:ext>
            </a:extLst>
          </p:cNvPr>
          <p:cNvCxnSpPr>
            <a:cxnSpLocks/>
          </p:cNvCxnSpPr>
          <p:nvPr/>
        </p:nvCxnSpPr>
        <p:spPr>
          <a:xfrm flipV="1">
            <a:off x="10092267" y="3742267"/>
            <a:ext cx="982133" cy="152400"/>
          </a:xfrm>
          <a:prstGeom prst="straightConnector1">
            <a:avLst/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AF2C3BB-117B-984B-9F89-E248EBD43745}"/>
              </a:ext>
            </a:extLst>
          </p:cNvPr>
          <p:cNvSpPr txBox="1"/>
          <p:nvPr/>
        </p:nvSpPr>
        <p:spPr>
          <a:xfrm rot="20898108">
            <a:off x="10110098" y="3347273"/>
            <a:ext cx="1544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1,3</a:t>
            </a:r>
          </a:p>
        </p:txBody>
      </p:sp>
    </p:spTree>
    <p:extLst>
      <p:ext uri="{BB962C8B-B14F-4D97-AF65-F5344CB8AC3E}">
        <p14:creationId xmlns:p14="http://schemas.microsoft.com/office/powerpoint/2010/main" val="2755912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B6BC053-8A12-FF49-9E74-E7EDF87368AF}"/>
              </a:ext>
            </a:extLst>
          </p:cNvPr>
          <p:cNvSpPr/>
          <p:nvPr/>
        </p:nvSpPr>
        <p:spPr>
          <a:xfrm>
            <a:off x="1912619" y="352625"/>
            <a:ext cx="8366760" cy="1391050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8F164CE-067B-014D-9EC6-E76BB888D042}"/>
              </a:ext>
            </a:extLst>
          </p:cNvPr>
          <p:cNvSpPr txBox="1"/>
          <p:nvPr/>
        </p:nvSpPr>
        <p:spPr>
          <a:xfrm>
            <a:off x="1101089" y="494152"/>
            <a:ext cx="99898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6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PARADOS. ENCUESTA POBLACIÓN ACTIVA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 trimestre de cada año</a:t>
            </a:r>
            <a:b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2008-2021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661B4A34-EB3C-41B1-81B9-E6AF57A681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3077043"/>
              </p:ext>
            </p:extLst>
          </p:nvPr>
        </p:nvGraphicFramePr>
        <p:xfrm>
          <a:off x="550863" y="1981199"/>
          <a:ext cx="11125200" cy="4859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Imagen 9">
            <a:extLst>
              <a:ext uri="{FF2B5EF4-FFF2-40B4-BE49-F238E27FC236}">
                <a16:creationId xmlns:a16="http://schemas.microsoft.com/office/drawing/2014/main" id="{6A41A0FC-3DE6-406E-B067-449BBCC7AE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681" y="380803"/>
            <a:ext cx="1496508" cy="370363"/>
          </a:xfrm>
          <a:prstGeom prst="rect">
            <a:avLst/>
          </a:prstGeom>
        </p:spPr>
      </p:pic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1070334D-3ED3-5448-BFE0-5C649DB747AD}"/>
              </a:ext>
            </a:extLst>
          </p:cNvPr>
          <p:cNvCxnSpPr>
            <a:cxnSpLocks/>
          </p:cNvCxnSpPr>
          <p:nvPr/>
        </p:nvCxnSpPr>
        <p:spPr>
          <a:xfrm flipV="1">
            <a:off x="1845733" y="2523067"/>
            <a:ext cx="3200400" cy="2387601"/>
          </a:xfrm>
          <a:prstGeom prst="straightConnector1">
            <a:avLst/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D9404F3-60AE-494F-A5EC-95B9BF777C32}"/>
              </a:ext>
            </a:extLst>
          </p:cNvPr>
          <p:cNvSpPr txBox="1"/>
          <p:nvPr/>
        </p:nvSpPr>
        <p:spPr>
          <a:xfrm rot="19257673">
            <a:off x="3654849" y="2552288"/>
            <a:ext cx="1417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4.087.700</a:t>
            </a:r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EAC90A9C-FC61-924A-9990-993502F4F38D}"/>
              </a:ext>
            </a:extLst>
          </p:cNvPr>
          <p:cNvCxnSpPr>
            <a:cxnSpLocks/>
          </p:cNvCxnSpPr>
          <p:nvPr/>
        </p:nvCxnSpPr>
        <p:spPr>
          <a:xfrm flipV="1">
            <a:off x="10515601" y="3979333"/>
            <a:ext cx="524932" cy="321735"/>
          </a:xfrm>
          <a:prstGeom prst="straightConnector1">
            <a:avLst/>
          </a:prstGeom>
          <a:ln w="127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A6F8925A-0923-EE4D-B533-43722E74B1C8}"/>
              </a:ext>
            </a:extLst>
          </p:cNvPr>
          <p:cNvSpPr txBox="1"/>
          <p:nvPr/>
        </p:nvSpPr>
        <p:spPr>
          <a:xfrm rot="19552859">
            <a:off x="10123382" y="3703755"/>
            <a:ext cx="1417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340.900</a:t>
            </a:r>
          </a:p>
        </p:txBody>
      </p:sp>
    </p:spTree>
    <p:extLst>
      <p:ext uri="{BB962C8B-B14F-4D97-AF65-F5344CB8AC3E}">
        <p14:creationId xmlns:p14="http://schemas.microsoft.com/office/powerpoint/2010/main" val="2743647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318433B-EDA5-D34A-9F69-A543552F58DE}"/>
              </a:ext>
            </a:extLst>
          </p:cNvPr>
          <p:cNvSpPr/>
          <p:nvPr/>
        </p:nvSpPr>
        <p:spPr>
          <a:xfrm>
            <a:off x="1775012" y="451923"/>
            <a:ext cx="8740587" cy="1011117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1101090" y="575014"/>
            <a:ext cx="998982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Variaciones según situación sanitaria y de restricciones</a:t>
            </a:r>
            <a:br>
              <a:rPr lang="es-ES" sz="32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000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3EF2C8D-74B5-9B41-8C73-A276FB630359}"/>
              </a:ext>
            </a:extLst>
          </p:cNvPr>
          <p:cNvSpPr txBox="1"/>
          <p:nvPr/>
        </p:nvSpPr>
        <p:spPr>
          <a:xfrm>
            <a:off x="1046478" y="6213143"/>
            <a:ext cx="1313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Marzo - abril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1D9C246-C38F-BD4E-87F9-803F5C82DFD8}"/>
              </a:ext>
            </a:extLst>
          </p:cNvPr>
          <p:cNvSpPr txBox="1"/>
          <p:nvPr/>
        </p:nvSpPr>
        <p:spPr>
          <a:xfrm>
            <a:off x="3011404" y="6216996"/>
            <a:ext cx="2118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Mayo - septiembre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F71D932-E185-824E-BDFF-59489D0113D3}"/>
              </a:ext>
            </a:extLst>
          </p:cNvPr>
          <p:cNvSpPr txBox="1"/>
          <p:nvPr/>
        </p:nvSpPr>
        <p:spPr>
          <a:xfrm>
            <a:off x="5180268" y="6216996"/>
            <a:ext cx="2118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Octubre - diciembre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6F6E3FD-8445-4548-9260-4C008289335C}"/>
              </a:ext>
            </a:extLst>
          </p:cNvPr>
          <p:cNvSpPr txBox="1"/>
          <p:nvPr/>
        </p:nvSpPr>
        <p:spPr>
          <a:xfrm>
            <a:off x="7519799" y="6190470"/>
            <a:ext cx="2118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Enero y febrero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408B9408-E711-41FD-B3D8-2DD46C6BE8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93" y="425882"/>
            <a:ext cx="1496508" cy="370363"/>
          </a:xfrm>
          <a:prstGeom prst="rect">
            <a:avLst/>
          </a:prstGeom>
        </p:spPr>
      </p:pic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435CB266-25B3-48A4-B319-07D1E6421C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6206154"/>
              </p:ext>
            </p:extLst>
          </p:nvPr>
        </p:nvGraphicFramePr>
        <p:xfrm>
          <a:off x="406400" y="1463040"/>
          <a:ext cx="11269663" cy="4722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CuadroTexto 14">
            <a:extLst>
              <a:ext uri="{FF2B5EF4-FFF2-40B4-BE49-F238E27FC236}">
                <a16:creationId xmlns:a16="http://schemas.microsoft.com/office/drawing/2014/main" id="{AEC0DD7E-8B07-4C7D-BC5E-6E9417165E0A}"/>
              </a:ext>
            </a:extLst>
          </p:cNvPr>
          <p:cNvSpPr txBox="1"/>
          <p:nvPr/>
        </p:nvSpPr>
        <p:spPr>
          <a:xfrm>
            <a:off x="9841062" y="6196210"/>
            <a:ext cx="2118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Marzo y abril</a:t>
            </a:r>
          </a:p>
        </p:txBody>
      </p:sp>
    </p:spTree>
    <p:extLst>
      <p:ext uri="{BB962C8B-B14F-4D97-AF65-F5344CB8AC3E}">
        <p14:creationId xmlns:p14="http://schemas.microsoft.com/office/powerpoint/2010/main" val="817714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4977915D-4431-3A4F-9625-7ABFBAA9B7B9}"/>
              </a:ext>
            </a:extLst>
          </p:cNvPr>
          <p:cNvSpPr/>
          <p:nvPr/>
        </p:nvSpPr>
        <p:spPr>
          <a:xfrm>
            <a:off x="1889759" y="497385"/>
            <a:ext cx="8961121" cy="1253923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3FD4337-5A1A-6D41-8D6F-6DF093AC3FC1}"/>
              </a:ext>
            </a:extLst>
          </p:cNvPr>
          <p:cNvSpPr txBox="1"/>
          <p:nvPr/>
        </p:nvSpPr>
        <p:spPr>
          <a:xfrm>
            <a:off x="1219200" y="574062"/>
            <a:ext cx="95910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MENSUAL DEL </a:t>
            </a:r>
          </a:p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POR SECTORES</a:t>
            </a:r>
            <a:b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Abril de 2021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0000000-0008-0000-03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642717"/>
              </p:ext>
            </p:extLst>
          </p:nvPr>
        </p:nvGraphicFramePr>
        <p:xfrm>
          <a:off x="629920" y="1969720"/>
          <a:ext cx="10688320" cy="4707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67C5C2CE-774B-2846-9F94-DE59BD0304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681" y="482401"/>
            <a:ext cx="1496508" cy="37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299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BF5B28A4-BF80-504A-B5EE-B9EC0361EF7B}"/>
              </a:ext>
            </a:extLst>
          </p:cNvPr>
          <p:cNvSpPr/>
          <p:nvPr/>
        </p:nvSpPr>
        <p:spPr>
          <a:xfrm>
            <a:off x="1912619" y="283646"/>
            <a:ext cx="8366760" cy="1077730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33D2760-F3B7-284D-BE96-55882B100A41}"/>
              </a:ext>
            </a:extLst>
          </p:cNvPr>
          <p:cNvSpPr txBox="1"/>
          <p:nvPr/>
        </p:nvSpPr>
        <p:spPr>
          <a:xfrm>
            <a:off x="1156624" y="434340"/>
            <a:ext cx="973724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MENSUAL PARO POR GÉNERO</a:t>
            </a:r>
            <a:b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Abril de 2021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69228958-59CA-4F76-973D-F8AA3D6D67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1" y="482401"/>
            <a:ext cx="1496508" cy="370363"/>
          </a:xfrm>
          <a:prstGeom prst="rect">
            <a:avLst/>
          </a:prstGeom>
        </p:spPr>
      </p:pic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FA729E43-1B9D-41A0-97CC-45C08FE0F1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725315"/>
              </p:ext>
            </p:extLst>
          </p:nvPr>
        </p:nvGraphicFramePr>
        <p:xfrm>
          <a:off x="550863" y="1913994"/>
          <a:ext cx="11125199" cy="4657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68804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318433B-EDA5-D34A-9F69-A543552F58DE}"/>
              </a:ext>
            </a:extLst>
          </p:cNvPr>
          <p:cNvSpPr/>
          <p:nvPr/>
        </p:nvSpPr>
        <p:spPr>
          <a:xfrm>
            <a:off x="1775012" y="451923"/>
            <a:ext cx="8740587" cy="1011117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1101090" y="575014"/>
            <a:ext cx="998982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 MENORES DE 25 AÑOS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Variaciones según situación sanitaria y de restricciones</a:t>
            </a:r>
            <a:br>
              <a:rPr lang="es-ES" sz="32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000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3EF2C8D-74B5-9B41-8C73-A276FB630359}"/>
              </a:ext>
            </a:extLst>
          </p:cNvPr>
          <p:cNvSpPr txBox="1"/>
          <p:nvPr/>
        </p:nvSpPr>
        <p:spPr>
          <a:xfrm>
            <a:off x="1249678" y="6175501"/>
            <a:ext cx="1313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Marzo - abril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1D9C246-C38F-BD4E-87F9-803F5C82DFD8}"/>
              </a:ext>
            </a:extLst>
          </p:cNvPr>
          <p:cNvSpPr txBox="1"/>
          <p:nvPr/>
        </p:nvSpPr>
        <p:spPr>
          <a:xfrm>
            <a:off x="3173229" y="6164098"/>
            <a:ext cx="2118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Mayo - septiembre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F71D932-E185-824E-BDFF-59489D0113D3}"/>
              </a:ext>
            </a:extLst>
          </p:cNvPr>
          <p:cNvSpPr txBox="1"/>
          <p:nvPr/>
        </p:nvSpPr>
        <p:spPr>
          <a:xfrm>
            <a:off x="5281866" y="6182953"/>
            <a:ext cx="2118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Octubre - diciembre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6F6E3FD-8445-4548-9260-4C008289335C}"/>
              </a:ext>
            </a:extLst>
          </p:cNvPr>
          <p:cNvSpPr txBox="1"/>
          <p:nvPr/>
        </p:nvSpPr>
        <p:spPr>
          <a:xfrm>
            <a:off x="7587531" y="6180865"/>
            <a:ext cx="2118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Enero y febrero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408B9408-E711-41FD-B3D8-2DD46C6BE8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93" y="476681"/>
            <a:ext cx="1496508" cy="370363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AEC0DD7E-8B07-4C7D-BC5E-6E9417165E0A}"/>
              </a:ext>
            </a:extLst>
          </p:cNvPr>
          <p:cNvSpPr txBox="1"/>
          <p:nvPr/>
        </p:nvSpPr>
        <p:spPr>
          <a:xfrm>
            <a:off x="9705595" y="6186199"/>
            <a:ext cx="2118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Marzo y abril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53D73DF2-8E99-4EE1-BDC2-06C4AFDA1E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1464385"/>
              </p:ext>
            </p:extLst>
          </p:nvPr>
        </p:nvGraphicFramePr>
        <p:xfrm>
          <a:off x="599660" y="1547315"/>
          <a:ext cx="10992679" cy="4722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50473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3917751F-AF57-9B42-86CB-D09614C854CB}"/>
              </a:ext>
            </a:extLst>
          </p:cNvPr>
          <p:cNvSpPr/>
          <p:nvPr/>
        </p:nvSpPr>
        <p:spPr>
          <a:xfrm>
            <a:off x="1699492" y="159668"/>
            <a:ext cx="9162472" cy="1110331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AEBBC43-867B-CA49-8B13-1EC4BF5E3D1F}"/>
              </a:ext>
            </a:extLst>
          </p:cNvPr>
          <p:cNvSpPr txBox="1"/>
          <p:nvPr/>
        </p:nvSpPr>
        <p:spPr>
          <a:xfrm>
            <a:off x="1285818" y="338125"/>
            <a:ext cx="99898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MENSUAL PARO REGISTRADO POR CC. AA.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Abril 2021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FC8D267-6CE4-4F49-84F5-FEFC415BB9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108" y="159012"/>
            <a:ext cx="1496508" cy="37036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619C7F9-9CD1-4545-976F-46523C9565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84" y="1512798"/>
            <a:ext cx="12111316" cy="494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8177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4851</TotalTime>
  <Words>236</Words>
  <Application>Microsoft Macintosh PowerPoint</Application>
  <PresentationFormat>Panorámica</PresentationFormat>
  <Paragraphs>79</Paragraphs>
  <Slides>16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Mariña Sánchez Testas</dc:creator>
  <cp:lastModifiedBy>Mariña Sánchez Testas</cp:lastModifiedBy>
  <cp:revision>182</cp:revision>
  <cp:lastPrinted>2021-05-04T10:37:24Z</cp:lastPrinted>
  <dcterms:created xsi:type="dcterms:W3CDTF">2020-07-01T12:40:50Z</dcterms:created>
  <dcterms:modified xsi:type="dcterms:W3CDTF">2021-05-05T07:26:29Z</dcterms:modified>
</cp:coreProperties>
</file>