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2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3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4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5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92" r:id="rId4"/>
    <p:sldId id="310" r:id="rId5"/>
    <p:sldId id="296" r:id="rId6"/>
    <p:sldId id="282" r:id="rId7"/>
    <p:sldId id="265" r:id="rId8"/>
    <p:sldId id="267" r:id="rId9"/>
    <p:sldId id="269" r:id="rId10"/>
    <p:sldId id="302" r:id="rId11"/>
    <p:sldId id="276" r:id="rId12"/>
    <p:sldId id="272" r:id="rId13"/>
    <p:sldId id="303" r:id="rId14"/>
    <p:sldId id="305" r:id="rId15"/>
    <p:sldId id="306" r:id="rId16"/>
    <p:sldId id="308" r:id="rId17"/>
    <p:sldId id="287" r:id="rId18"/>
    <p:sldId id="273" r:id="rId19"/>
    <p:sldId id="281" r:id="rId20"/>
  </p:sldIdLst>
  <p:sldSz cx="12192000" cy="6858000"/>
  <p:notesSz cx="6735763" cy="98663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347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orient="horz" pos="3657" userDrawn="1">
          <p15:clr>
            <a:srgbClr val="A4A3A4"/>
          </p15:clr>
        </p15:guide>
        <p15:guide id="6" orient="horz" pos="1525" userDrawn="1">
          <p15:clr>
            <a:srgbClr val="A4A3A4"/>
          </p15:clr>
        </p15:guide>
        <p15:guide id="7" orient="horz" pos="40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0066CC"/>
    <a:srgbClr val="000099"/>
    <a:srgbClr val="0099FF"/>
    <a:srgbClr val="99FF99"/>
    <a:srgbClr val="00CC66"/>
    <a:srgbClr val="339933"/>
    <a:srgbClr val="339966"/>
    <a:srgbClr val="0099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32"/>
    <p:restoredTop sz="93750" autoAdjust="0"/>
  </p:normalViewPr>
  <p:slideViewPr>
    <p:cSldViewPr snapToGrid="0" snapToObjects="1" showGuides="1">
      <p:cViewPr>
        <p:scale>
          <a:sx n="68" d="100"/>
          <a:sy n="68" d="100"/>
        </p:scale>
        <p:origin x="616" y="920"/>
      </p:cViewPr>
      <p:guideLst>
        <p:guide pos="347"/>
        <p:guide pos="7355"/>
        <p:guide orient="horz" pos="3657"/>
        <p:guide orient="horz" pos="1525"/>
        <p:guide orient="horz" pos="40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2021\RUEDA%20PRENSA\GRAFICOS%20RUEDA%20PRENSA%20PARO%20Marzo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2021\RUEDA%20PRENSA\GRAFICOS%20RUEDA%20PRENSA%20PARO%20Marzo%20202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2021\RUEDA%20PRENSA\GRAFICOS%20RUEDA%20PRENSA%20PARO%20Marzo%20202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CONTRATOS%20POR%20TIPO%202002-2020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2021\TIPOS%20DE%20CONTRATO%20MARZO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2021\RUEDA%20PRENSA\GRAFICOS%20RUEDA%20PRENSA%20PARO%20Marzo%202021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2021\RUEDA%20PRENSA\GRAFICOS%20RUEDA%20PRENSA%20PARO%20Marzo%202021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2021\RUEDA%20PRENSA\GRAFICOS%20RUEDA%20PRENSA%20PARO%20Marzo%202021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2021\RUEDA%20PRENSA\GRAFICOS%20RUEDA%20PRENSA%20PARO%20Marzo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2021\RUEDA%20PRENSA\GRAFICOS%20RUEDA%20PRENSA%20PARO%20Marzo%20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53191387T\Downloads\GRAFICOS%20RUEDA%20PRENSA%20PARO%20Marzo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2021\RUEDA%20PRENSA\GRAFICOS%20RUEDA%20PRENSA%20PARO%20Marzo%2020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2021\RUEDA%20PRENSA\GRAFICOS%20RUEDA%20PRENSA%20PARO%20Marzo%2020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2021\RUEDA%20PRENSA\GRAFICOS%20RUEDA%20PRENSA%20PARO%20Marzo%20202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2021\RUEDA%20PRENSA\GRAFICOS%20RUEDA%20PRENSA%20PARO%20Marzo%20202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2021\RUEDA%20PRENSA\GRAFICOS%20RUEDA%20PRENSA%20PARO%20Marzo%20202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50670769559121E-2"/>
          <c:y val="4.1857586976028295E-2"/>
          <c:w val="0.9749865846088176"/>
          <c:h val="0.9001869583953713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4472C4"/>
            </a:solidFill>
            <a:ln>
              <a:noFill/>
            </a:ln>
            <a:effectLst/>
          </c:spPr>
          <c:invertIfNegative val="1"/>
          <c:dPt>
            <c:idx val="0"/>
            <c:invertIfNegative val="1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95F-49A1-8967-71E3246DEBC8}"/>
              </c:ext>
            </c:extLst>
          </c:dPt>
          <c:dPt>
            <c:idx val="1"/>
            <c:invertIfNegative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95F-49A1-8967-71E3246DEBC8}"/>
              </c:ext>
            </c:extLst>
          </c:dPt>
          <c:dPt>
            <c:idx val="2"/>
            <c:invertIfNegative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B95F-49A1-8967-71E3246DEBC8}"/>
              </c:ext>
            </c:extLst>
          </c:dPt>
          <c:dPt>
            <c:idx val="3"/>
            <c:invertIfNegative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95F-49A1-8967-71E3246DEBC8}"/>
              </c:ext>
            </c:extLst>
          </c:dPt>
          <c:dPt>
            <c:idx val="4"/>
            <c:invertIfNegative val="0"/>
            <c:bubble3D val="0"/>
            <c:spPr>
              <a:solidFill>
                <a:srgbClr val="FF5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95F-49A1-8967-71E3246DEBC8}"/>
              </c:ext>
            </c:extLst>
          </c:dPt>
          <c:dPt>
            <c:idx val="5"/>
            <c:invertIfNegative val="0"/>
            <c:bubble3D val="0"/>
            <c:spPr>
              <a:solidFill>
                <a:srgbClr val="FF5050">
                  <a:alpha val="65882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95F-49A1-8967-71E3246DEBC8}"/>
              </c:ext>
            </c:extLst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B95F-49A1-8967-71E3246DEBC8}"/>
              </c:ext>
            </c:extLst>
          </c:dPt>
          <c:dPt>
            <c:idx val="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95F-49A1-8967-71E3246DEBC8}"/>
              </c:ext>
            </c:extLst>
          </c:dPt>
          <c:dPt>
            <c:idx val="8"/>
            <c:invertIfNegative val="0"/>
            <c:bubble3D val="0"/>
            <c:spPr>
              <a:solidFill>
                <a:srgbClr val="FF5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B95F-49A1-8967-71E3246DEBC8}"/>
              </c:ext>
            </c:extLst>
          </c:dPt>
          <c:dPt>
            <c:idx val="9"/>
            <c:invertIfNegative val="0"/>
            <c:bubble3D val="0"/>
            <c:spPr>
              <a:solidFill>
                <a:srgbClr val="FF5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95F-49A1-8967-71E3246DEBC8}"/>
              </c:ext>
            </c:extLst>
          </c:dPt>
          <c:dPt>
            <c:idx val="10"/>
            <c:invertIfNegative val="0"/>
            <c:bubble3D val="0"/>
            <c:spPr>
              <a:solidFill>
                <a:srgbClr val="FF5050">
                  <a:alpha val="78039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B95F-49A1-8967-71E3246DEBC8}"/>
              </c:ext>
            </c:extLst>
          </c:dPt>
          <c:dPt>
            <c:idx val="11"/>
            <c:invertIfNegative val="1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95F-49A1-8967-71E3246DEBC8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'PR-FEB'!$B$19:$B$31</c:f>
              <c:numCache>
                <c:formatCode>General</c:formatCode>
                <c:ptCount val="1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</c:numCache>
            </c:numRef>
          </c:cat>
          <c:val>
            <c:numRef>
              <c:f>'PR-FEB'!$D$19:$D$31</c:f>
              <c:numCache>
                <c:formatCode>#,##0_ ;[Red]\-#,##0\ </c:formatCode>
                <c:ptCount val="13"/>
                <c:pt idx="0">
                  <c:v>123543</c:v>
                </c:pt>
                <c:pt idx="1">
                  <c:v>35988</c:v>
                </c:pt>
                <c:pt idx="2">
                  <c:v>34406</c:v>
                </c:pt>
                <c:pt idx="3">
                  <c:v>38769</c:v>
                </c:pt>
                <c:pt idx="4">
                  <c:v>-4979</c:v>
                </c:pt>
                <c:pt idx="5">
                  <c:v>-16620</c:v>
                </c:pt>
                <c:pt idx="6">
                  <c:v>-60214</c:v>
                </c:pt>
                <c:pt idx="7">
                  <c:v>-58216</c:v>
                </c:pt>
                <c:pt idx="8">
                  <c:v>-48559</c:v>
                </c:pt>
                <c:pt idx="9">
                  <c:v>-47697</c:v>
                </c:pt>
                <c:pt idx="10">
                  <c:v>-33956</c:v>
                </c:pt>
                <c:pt idx="11">
                  <c:v>302265</c:v>
                </c:pt>
                <c:pt idx="12">
                  <c:v>-59149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0000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C-B95F-49A1-8967-71E3246DEBC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9805984"/>
        <c:axId val="379797128"/>
      </c:barChart>
      <c:catAx>
        <c:axId val="3798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797128"/>
        <c:crosses val="autoZero"/>
        <c:auto val="1"/>
        <c:lblAlgn val="ctr"/>
        <c:lblOffset val="500"/>
        <c:noMultiLvlLbl val="0"/>
      </c:catAx>
      <c:valAx>
        <c:axId val="3797971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accent5">
                  <a:lumMod val="40000"/>
                  <a:lumOff val="60000"/>
                  <a:alpha val="20000"/>
                </a:schemeClr>
              </a:solidFill>
              <a:round/>
            </a:ln>
            <a:effectLst/>
          </c:spPr>
        </c:majorGridlines>
        <c:numFmt formatCode="#,##0" sourceLinked="0"/>
        <c:majorTickMark val="out"/>
        <c:minorTickMark val="none"/>
        <c:tickLblPos val="nextTo"/>
        <c:crossAx val="37980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99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DAA-449F-985D-CD08990F4C5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DDAA-449F-985D-CD08990F4C5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DAA-449F-985D-CD08990F4C5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DDAA-449F-985D-CD08990F4C5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DAA-449F-985D-CD08990F4C5A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DDAA-449F-985D-CD08990F4C5A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DDAA-449F-985D-CD08990F4C5A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DAA-449F-985D-CD08990F4C5A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DAA-449F-985D-CD08990F4C5A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DAA-449F-985D-CD08990F4C5A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DAA-449F-985D-CD08990F4C5A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DAA-449F-985D-CD08990F4C5A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DAA-449F-985D-CD08990F4C5A}"/>
              </c:ext>
            </c:extLst>
          </c:dPt>
          <c:dPt>
            <c:idx val="2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816F-4506-BF8E-4BA2A168B1B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'contratos (MARZO)'!$A$14:$A$26</c:f>
              <c:numCache>
                <c:formatCode>General</c:formatCode>
                <c:ptCount val="1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</c:numCache>
            </c:numRef>
          </c:cat>
          <c:val>
            <c:numRef>
              <c:f>'contratos (MARZO)'!$C$14:$C$26</c:f>
              <c:numCache>
                <c:formatCode>#,##0</c:formatCode>
                <c:ptCount val="13"/>
                <c:pt idx="0">
                  <c:v>121228</c:v>
                </c:pt>
                <c:pt idx="1">
                  <c:v>117934</c:v>
                </c:pt>
                <c:pt idx="2">
                  <c:v>111118</c:v>
                </c:pt>
                <c:pt idx="3">
                  <c:v>117531</c:v>
                </c:pt>
                <c:pt idx="4">
                  <c:v>98068</c:v>
                </c:pt>
                <c:pt idx="5">
                  <c:v>113481</c:v>
                </c:pt>
                <c:pt idx="6">
                  <c:v>144291</c:v>
                </c:pt>
                <c:pt idx="7">
                  <c:v>150726</c:v>
                </c:pt>
                <c:pt idx="8">
                  <c:v>178428</c:v>
                </c:pt>
                <c:pt idx="9">
                  <c:v>193448</c:v>
                </c:pt>
                <c:pt idx="10">
                  <c:v>179821</c:v>
                </c:pt>
                <c:pt idx="11">
                  <c:v>145393</c:v>
                </c:pt>
                <c:pt idx="12">
                  <c:v>207191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6F-4506-BF8E-4BA2A168B1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50545832"/>
        <c:axId val="550543536"/>
      </c:barChart>
      <c:catAx>
        <c:axId val="550545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550543536"/>
        <c:crosses val="autoZero"/>
        <c:auto val="1"/>
        <c:lblAlgn val="ctr"/>
        <c:lblOffset val="100"/>
        <c:noMultiLvlLbl val="0"/>
      </c:catAx>
      <c:valAx>
        <c:axId val="550543536"/>
        <c:scaling>
          <c:orientation val="minMax"/>
          <c:max val="22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accent5">
                  <a:lumMod val="50000"/>
                  <a:alpha val="12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550545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E2B-472B-B647-85D8B46705B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E2B-472B-B647-85D8B46705B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E2B-472B-B647-85D8B46705B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E2B-472B-B647-85D8B46705B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E2B-472B-B647-85D8B46705B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E2B-472B-B647-85D8B46705B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9E2B-472B-B647-85D8B46705B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9E2B-472B-B647-85D8B46705B3}"/>
              </c:ext>
            </c:extLst>
          </c:dPt>
          <c:dPt>
            <c:idx val="23"/>
            <c:invertIfNegative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9E2B-472B-B647-85D8B46705B3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'contratos (MARZO)'!$A$19:$A$26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'contratos (MARZO)'!$E$19:$E$26</c:f>
              <c:numCache>
                <c:formatCode>0.0%</c:formatCode>
                <c:ptCount val="8"/>
                <c:pt idx="0">
                  <c:v>9.3274329154875282E-2</c:v>
                </c:pt>
                <c:pt idx="1">
                  <c:v>0.10007872240814274</c:v>
                </c:pt>
                <c:pt idx="2">
                  <c:v>9.9892569394140429E-2</c:v>
                </c:pt>
                <c:pt idx="3">
                  <c:v>0.10297251861611417</c:v>
                </c:pt>
                <c:pt idx="4">
                  <c:v>0.11746574968151242</c:v>
                </c:pt>
                <c:pt idx="5">
                  <c:v>0.10516782778352228</c:v>
                </c:pt>
                <c:pt idx="6">
                  <c:v>0.11571177308576931</c:v>
                </c:pt>
                <c:pt idx="7">
                  <c:v>0.14756069159971427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9E2B-472B-B647-85D8B46705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50545832"/>
        <c:axId val="550543536"/>
      </c:barChart>
      <c:catAx>
        <c:axId val="550545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550543536"/>
        <c:crosses val="autoZero"/>
        <c:auto val="1"/>
        <c:lblAlgn val="ctr"/>
        <c:lblOffset val="100"/>
        <c:noMultiLvlLbl val="0"/>
      </c:catAx>
      <c:valAx>
        <c:axId val="550543536"/>
        <c:scaling>
          <c:orientation val="minMax"/>
          <c:max val="0.17"/>
          <c:min val="0"/>
        </c:scaling>
        <c:delete val="0"/>
        <c:axPos val="l"/>
        <c:majorGridlines>
          <c:spPr>
            <a:ln w="9525" cap="flat" cmpd="sng" algn="ctr">
              <a:solidFill>
                <a:schemeClr val="accent5">
                  <a:lumMod val="60000"/>
                  <a:lumOff val="40000"/>
                  <a:alpha val="20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550545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00F-4A82-A47F-BF9F692DBCE9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'Feb2021'!$A$7:$B$237</c:f>
              <c:multiLvlStrCache>
                <c:ptCount val="231"/>
                <c:lvl>
                  <c:pt idx="0">
                    <c:v>Enero</c:v>
                  </c:pt>
                  <c:pt idx="1">
                    <c:v>Febrero</c:v>
                  </c:pt>
                  <c:pt idx="2">
                    <c:v>Marzo</c:v>
                  </c:pt>
                  <c:pt idx="3">
                    <c:v>Abril</c:v>
                  </c:pt>
                  <c:pt idx="4">
                    <c:v>Mayo</c:v>
                  </c:pt>
                  <c:pt idx="5">
                    <c:v>Junio</c:v>
                  </c:pt>
                  <c:pt idx="6">
                    <c:v>Julio</c:v>
                  </c:pt>
                  <c:pt idx="7">
                    <c:v>Agosto</c:v>
                  </c:pt>
                  <c:pt idx="8">
                    <c:v>Septiembre</c:v>
                  </c:pt>
                  <c:pt idx="9">
                    <c:v>Octubre</c:v>
                  </c:pt>
                  <c:pt idx="10">
                    <c:v>Noviembre</c:v>
                  </c:pt>
                  <c:pt idx="11">
                    <c:v>Diciembre</c:v>
                  </c:pt>
                  <c:pt idx="12">
                    <c:v>Enero</c:v>
                  </c:pt>
                  <c:pt idx="13">
                    <c:v>Febrero</c:v>
                  </c:pt>
                  <c:pt idx="14">
                    <c:v>Marzo</c:v>
                  </c:pt>
                  <c:pt idx="15">
                    <c:v>Abril</c:v>
                  </c:pt>
                  <c:pt idx="16">
                    <c:v>Mayo</c:v>
                  </c:pt>
                  <c:pt idx="17">
                    <c:v>Junio</c:v>
                  </c:pt>
                  <c:pt idx="18">
                    <c:v>Julio</c:v>
                  </c:pt>
                  <c:pt idx="19">
                    <c:v>Agosto</c:v>
                  </c:pt>
                  <c:pt idx="20">
                    <c:v>Septiembre</c:v>
                  </c:pt>
                  <c:pt idx="21">
                    <c:v>Octubre</c:v>
                  </c:pt>
                  <c:pt idx="22">
                    <c:v>Noviembre</c:v>
                  </c:pt>
                  <c:pt idx="23">
                    <c:v>Diciembre</c:v>
                  </c:pt>
                  <c:pt idx="24">
                    <c:v>Enero</c:v>
                  </c:pt>
                  <c:pt idx="25">
                    <c:v>Febrero</c:v>
                  </c:pt>
                  <c:pt idx="26">
                    <c:v>Marzo</c:v>
                  </c:pt>
                  <c:pt idx="27">
                    <c:v>Abril</c:v>
                  </c:pt>
                  <c:pt idx="28">
                    <c:v>Mayo</c:v>
                  </c:pt>
                  <c:pt idx="29">
                    <c:v>Junio</c:v>
                  </c:pt>
                  <c:pt idx="30">
                    <c:v>Julio</c:v>
                  </c:pt>
                  <c:pt idx="31">
                    <c:v>Agosto</c:v>
                  </c:pt>
                  <c:pt idx="32">
                    <c:v>Septiembre</c:v>
                  </c:pt>
                  <c:pt idx="33">
                    <c:v>Octubre</c:v>
                  </c:pt>
                  <c:pt idx="34">
                    <c:v>Noviembre</c:v>
                  </c:pt>
                  <c:pt idx="35">
                    <c:v>Diciembre</c:v>
                  </c:pt>
                  <c:pt idx="36">
                    <c:v>Enero</c:v>
                  </c:pt>
                  <c:pt idx="37">
                    <c:v>Febrero</c:v>
                  </c:pt>
                  <c:pt idx="38">
                    <c:v>Marzo</c:v>
                  </c:pt>
                  <c:pt idx="39">
                    <c:v>Abril</c:v>
                  </c:pt>
                  <c:pt idx="40">
                    <c:v>Mayo</c:v>
                  </c:pt>
                  <c:pt idx="41">
                    <c:v>Junio</c:v>
                  </c:pt>
                  <c:pt idx="42">
                    <c:v>Julio</c:v>
                  </c:pt>
                  <c:pt idx="43">
                    <c:v>Agosto</c:v>
                  </c:pt>
                  <c:pt idx="44">
                    <c:v>Septiembre</c:v>
                  </c:pt>
                  <c:pt idx="45">
                    <c:v>Octubre</c:v>
                  </c:pt>
                  <c:pt idx="46">
                    <c:v>Noviembre</c:v>
                  </c:pt>
                  <c:pt idx="47">
                    <c:v>Diciembre</c:v>
                  </c:pt>
                  <c:pt idx="48">
                    <c:v>Enero</c:v>
                  </c:pt>
                  <c:pt idx="49">
                    <c:v>Febrero</c:v>
                  </c:pt>
                  <c:pt idx="50">
                    <c:v>Marzo</c:v>
                  </c:pt>
                  <c:pt idx="51">
                    <c:v>Abril</c:v>
                  </c:pt>
                  <c:pt idx="52">
                    <c:v>Mayo</c:v>
                  </c:pt>
                  <c:pt idx="53">
                    <c:v>Junio</c:v>
                  </c:pt>
                  <c:pt idx="54">
                    <c:v>Julio</c:v>
                  </c:pt>
                  <c:pt idx="55">
                    <c:v>Agosto</c:v>
                  </c:pt>
                  <c:pt idx="56">
                    <c:v>Septiembre</c:v>
                  </c:pt>
                  <c:pt idx="57">
                    <c:v>Octubre</c:v>
                  </c:pt>
                  <c:pt idx="58">
                    <c:v>Noviembre</c:v>
                  </c:pt>
                  <c:pt idx="59">
                    <c:v>Diciembre</c:v>
                  </c:pt>
                  <c:pt idx="60">
                    <c:v>Enero</c:v>
                  </c:pt>
                  <c:pt idx="61">
                    <c:v>Febrero</c:v>
                  </c:pt>
                  <c:pt idx="62">
                    <c:v>Marzo</c:v>
                  </c:pt>
                  <c:pt idx="63">
                    <c:v>Abril</c:v>
                  </c:pt>
                  <c:pt idx="64">
                    <c:v>Mayo</c:v>
                  </c:pt>
                  <c:pt idx="65">
                    <c:v>Junio</c:v>
                  </c:pt>
                  <c:pt idx="66">
                    <c:v>Julio</c:v>
                  </c:pt>
                  <c:pt idx="67">
                    <c:v>Agosto</c:v>
                  </c:pt>
                  <c:pt idx="68">
                    <c:v>Septiembre</c:v>
                  </c:pt>
                  <c:pt idx="69">
                    <c:v>Octubre</c:v>
                  </c:pt>
                  <c:pt idx="70">
                    <c:v>Noviembre</c:v>
                  </c:pt>
                  <c:pt idx="71">
                    <c:v>Diciembre</c:v>
                  </c:pt>
                  <c:pt idx="72">
                    <c:v>Enero</c:v>
                  </c:pt>
                  <c:pt idx="73">
                    <c:v>Febrero</c:v>
                  </c:pt>
                  <c:pt idx="74">
                    <c:v>Marzo</c:v>
                  </c:pt>
                  <c:pt idx="75">
                    <c:v>Abril</c:v>
                  </c:pt>
                  <c:pt idx="76">
                    <c:v>Mayo</c:v>
                  </c:pt>
                  <c:pt idx="77">
                    <c:v>Junio</c:v>
                  </c:pt>
                  <c:pt idx="78">
                    <c:v>Julio</c:v>
                  </c:pt>
                  <c:pt idx="79">
                    <c:v>Agosto</c:v>
                  </c:pt>
                  <c:pt idx="80">
                    <c:v>Septiembre</c:v>
                  </c:pt>
                  <c:pt idx="81">
                    <c:v>Octubre</c:v>
                  </c:pt>
                  <c:pt idx="82">
                    <c:v>Noviembre</c:v>
                  </c:pt>
                  <c:pt idx="83">
                    <c:v>Diciembre</c:v>
                  </c:pt>
                  <c:pt idx="84">
                    <c:v>Enero</c:v>
                  </c:pt>
                  <c:pt idx="85">
                    <c:v>Febrero</c:v>
                  </c:pt>
                  <c:pt idx="86">
                    <c:v>Marzo</c:v>
                  </c:pt>
                  <c:pt idx="87">
                    <c:v>Abril</c:v>
                  </c:pt>
                  <c:pt idx="88">
                    <c:v>Mayo</c:v>
                  </c:pt>
                  <c:pt idx="89">
                    <c:v>Junio</c:v>
                  </c:pt>
                  <c:pt idx="90">
                    <c:v>Julio</c:v>
                  </c:pt>
                  <c:pt idx="91">
                    <c:v>Agosto</c:v>
                  </c:pt>
                  <c:pt idx="92">
                    <c:v>Septiembre</c:v>
                  </c:pt>
                  <c:pt idx="93">
                    <c:v>Octubre</c:v>
                  </c:pt>
                  <c:pt idx="94">
                    <c:v>Noviembre</c:v>
                  </c:pt>
                  <c:pt idx="95">
                    <c:v>Diciembre</c:v>
                  </c:pt>
                  <c:pt idx="96">
                    <c:v>Enero</c:v>
                  </c:pt>
                  <c:pt idx="97">
                    <c:v>Febrero</c:v>
                  </c:pt>
                  <c:pt idx="98">
                    <c:v>Marzo</c:v>
                  </c:pt>
                  <c:pt idx="99">
                    <c:v>Abril</c:v>
                  </c:pt>
                  <c:pt idx="100">
                    <c:v>Mayo</c:v>
                  </c:pt>
                  <c:pt idx="101">
                    <c:v>Junio</c:v>
                  </c:pt>
                  <c:pt idx="102">
                    <c:v>Julio</c:v>
                  </c:pt>
                  <c:pt idx="103">
                    <c:v>Agosto</c:v>
                  </c:pt>
                  <c:pt idx="104">
                    <c:v>Septiembre</c:v>
                  </c:pt>
                  <c:pt idx="105">
                    <c:v>Octubre</c:v>
                  </c:pt>
                  <c:pt idx="106">
                    <c:v>Noviembre</c:v>
                  </c:pt>
                  <c:pt idx="107">
                    <c:v>Diciembre</c:v>
                  </c:pt>
                  <c:pt idx="108">
                    <c:v>Enero</c:v>
                  </c:pt>
                  <c:pt idx="109">
                    <c:v>Febrero</c:v>
                  </c:pt>
                  <c:pt idx="110">
                    <c:v>Marzo</c:v>
                  </c:pt>
                  <c:pt idx="111">
                    <c:v>Abril</c:v>
                  </c:pt>
                  <c:pt idx="112">
                    <c:v>Mayo</c:v>
                  </c:pt>
                  <c:pt idx="113">
                    <c:v>Junio</c:v>
                  </c:pt>
                  <c:pt idx="114">
                    <c:v>Julio</c:v>
                  </c:pt>
                  <c:pt idx="115">
                    <c:v>Agosto</c:v>
                  </c:pt>
                  <c:pt idx="116">
                    <c:v>Septiembre</c:v>
                  </c:pt>
                  <c:pt idx="117">
                    <c:v>Octubre</c:v>
                  </c:pt>
                  <c:pt idx="118">
                    <c:v>Noviembre</c:v>
                  </c:pt>
                  <c:pt idx="119">
                    <c:v>Diciembre</c:v>
                  </c:pt>
                  <c:pt idx="120">
                    <c:v>Enero</c:v>
                  </c:pt>
                  <c:pt idx="121">
                    <c:v>Febrero</c:v>
                  </c:pt>
                  <c:pt idx="122">
                    <c:v>Marzo</c:v>
                  </c:pt>
                  <c:pt idx="123">
                    <c:v>Abril</c:v>
                  </c:pt>
                  <c:pt idx="124">
                    <c:v>Mayo</c:v>
                  </c:pt>
                  <c:pt idx="125">
                    <c:v>Junio</c:v>
                  </c:pt>
                  <c:pt idx="126">
                    <c:v>Julio</c:v>
                  </c:pt>
                  <c:pt idx="127">
                    <c:v>Agosto</c:v>
                  </c:pt>
                  <c:pt idx="128">
                    <c:v>Septiembre</c:v>
                  </c:pt>
                  <c:pt idx="129">
                    <c:v>Octubre</c:v>
                  </c:pt>
                  <c:pt idx="130">
                    <c:v>Noviembre</c:v>
                  </c:pt>
                  <c:pt idx="131">
                    <c:v>Diciembre</c:v>
                  </c:pt>
                  <c:pt idx="132">
                    <c:v>Enero</c:v>
                  </c:pt>
                  <c:pt idx="133">
                    <c:v>Febrero</c:v>
                  </c:pt>
                  <c:pt idx="134">
                    <c:v>Marzo</c:v>
                  </c:pt>
                  <c:pt idx="135">
                    <c:v>Abril</c:v>
                  </c:pt>
                  <c:pt idx="136">
                    <c:v>Mayo</c:v>
                  </c:pt>
                  <c:pt idx="137">
                    <c:v>Junio</c:v>
                  </c:pt>
                  <c:pt idx="138">
                    <c:v>Julio</c:v>
                  </c:pt>
                  <c:pt idx="139">
                    <c:v>Agosto</c:v>
                  </c:pt>
                  <c:pt idx="140">
                    <c:v>Septiembre</c:v>
                  </c:pt>
                  <c:pt idx="141">
                    <c:v>Octubre</c:v>
                  </c:pt>
                  <c:pt idx="142">
                    <c:v>Noviembre</c:v>
                  </c:pt>
                  <c:pt idx="143">
                    <c:v>Diciembre</c:v>
                  </c:pt>
                  <c:pt idx="144">
                    <c:v>Enero</c:v>
                  </c:pt>
                  <c:pt idx="145">
                    <c:v>Febrero</c:v>
                  </c:pt>
                  <c:pt idx="146">
                    <c:v>Marzo</c:v>
                  </c:pt>
                  <c:pt idx="147">
                    <c:v>Abril</c:v>
                  </c:pt>
                  <c:pt idx="148">
                    <c:v>Mayo</c:v>
                  </c:pt>
                  <c:pt idx="149">
                    <c:v>Junio</c:v>
                  </c:pt>
                  <c:pt idx="150">
                    <c:v>Julio</c:v>
                  </c:pt>
                  <c:pt idx="151">
                    <c:v>Agosto</c:v>
                  </c:pt>
                  <c:pt idx="152">
                    <c:v>Septiembre</c:v>
                  </c:pt>
                  <c:pt idx="153">
                    <c:v>Octubre</c:v>
                  </c:pt>
                  <c:pt idx="154">
                    <c:v>Noviembre</c:v>
                  </c:pt>
                  <c:pt idx="155">
                    <c:v>Diciembre</c:v>
                  </c:pt>
                  <c:pt idx="156">
                    <c:v>Enero</c:v>
                  </c:pt>
                  <c:pt idx="157">
                    <c:v>Febrero</c:v>
                  </c:pt>
                  <c:pt idx="158">
                    <c:v>Marzo</c:v>
                  </c:pt>
                  <c:pt idx="159">
                    <c:v>Abril</c:v>
                  </c:pt>
                  <c:pt idx="160">
                    <c:v>Mayo</c:v>
                  </c:pt>
                  <c:pt idx="161">
                    <c:v>Junio</c:v>
                  </c:pt>
                  <c:pt idx="162">
                    <c:v>Julio</c:v>
                  </c:pt>
                  <c:pt idx="163">
                    <c:v>Agosto</c:v>
                  </c:pt>
                  <c:pt idx="164">
                    <c:v>Septiembre</c:v>
                  </c:pt>
                  <c:pt idx="165">
                    <c:v>Octubre</c:v>
                  </c:pt>
                  <c:pt idx="166">
                    <c:v>Noviembre</c:v>
                  </c:pt>
                  <c:pt idx="167">
                    <c:v>Diciembre</c:v>
                  </c:pt>
                  <c:pt idx="168">
                    <c:v>Enero</c:v>
                  </c:pt>
                  <c:pt idx="169">
                    <c:v>Febrero</c:v>
                  </c:pt>
                  <c:pt idx="170">
                    <c:v>Marzo</c:v>
                  </c:pt>
                  <c:pt idx="171">
                    <c:v>Abril</c:v>
                  </c:pt>
                  <c:pt idx="172">
                    <c:v>Mayo</c:v>
                  </c:pt>
                  <c:pt idx="173">
                    <c:v>Junio</c:v>
                  </c:pt>
                  <c:pt idx="174">
                    <c:v>Julio</c:v>
                  </c:pt>
                  <c:pt idx="175">
                    <c:v>Agosto</c:v>
                  </c:pt>
                  <c:pt idx="176">
                    <c:v>Septiembre</c:v>
                  </c:pt>
                  <c:pt idx="177">
                    <c:v>Octubre</c:v>
                  </c:pt>
                  <c:pt idx="178">
                    <c:v>Noviembre</c:v>
                  </c:pt>
                  <c:pt idx="179">
                    <c:v>Diciembre</c:v>
                  </c:pt>
                  <c:pt idx="180">
                    <c:v>Enero</c:v>
                  </c:pt>
                  <c:pt idx="181">
                    <c:v>Febrero</c:v>
                  </c:pt>
                  <c:pt idx="182">
                    <c:v>Marzo</c:v>
                  </c:pt>
                  <c:pt idx="183">
                    <c:v>Abril</c:v>
                  </c:pt>
                  <c:pt idx="184">
                    <c:v>Mayo</c:v>
                  </c:pt>
                  <c:pt idx="185">
                    <c:v>Junio</c:v>
                  </c:pt>
                  <c:pt idx="186">
                    <c:v>Julio</c:v>
                  </c:pt>
                  <c:pt idx="187">
                    <c:v>Agosto</c:v>
                  </c:pt>
                  <c:pt idx="188">
                    <c:v>Septiembre</c:v>
                  </c:pt>
                  <c:pt idx="189">
                    <c:v>Octubre</c:v>
                  </c:pt>
                  <c:pt idx="190">
                    <c:v>Noviembre</c:v>
                  </c:pt>
                  <c:pt idx="191">
                    <c:v>Diciembre</c:v>
                  </c:pt>
                  <c:pt idx="192">
                    <c:v>Enero</c:v>
                  </c:pt>
                  <c:pt idx="193">
                    <c:v>Febrero</c:v>
                  </c:pt>
                  <c:pt idx="194">
                    <c:v>Marzo</c:v>
                  </c:pt>
                  <c:pt idx="195">
                    <c:v>Abril</c:v>
                  </c:pt>
                  <c:pt idx="196">
                    <c:v>Mayo</c:v>
                  </c:pt>
                  <c:pt idx="197">
                    <c:v>Junio</c:v>
                  </c:pt>
                  <c:pt idx="198">
                    <c:v>Julio</c:v>
                  </c:pt>
                  <c:pt idx="199">
                    <c:v>Agosto</c:v>
                  </c:pt>
                  <c:pt idx="200">
                    <c:v>Septiembre</c:v>
                  </c:pt>
                  <c:pt idx="201">
                    <c:v>Octubre</c:v>
                  </c:pt>
                  <c:pt idx="202">
                    <c:v>Noviembre</c:v>
                  </c:pt>
                  <c:pt idx="203">
                    <c:v>Diciembre</c:v>
                  </c:pt>
                  <c:pt idx="204">
                    <c:v>Enero</c:v>
                  </c:pt>
                  <c:pt idx="205">
                    <c:v>Febrero</c:v>
                  </c:pt>
                  <c:pt idx="206">
                    <c:v>Marzo</c:v>
                  </c:pt>
                  <c:pt idx="207">
                    <c:v>Abril</c:v>
                  </c:pt>
                  <c:pt idx="208">
                    <c:v>Mayo</c:v>
                  </c:pt>
                  <c:pt idx="209">
                    <c:v>Junio</c:v>
                  </c:pt>
                  <c:pt idx="210">
                    <c:v>Julio</c:v>
                  </c:pt>
                  <c:pt idx="211">
                    <c:v>Agosto</c:v>
                  </c:pt>
                  <c:pt idx="212">
                    <c:v>Septiembre</c:v>
                  </c:pt>
                  <c:pt idx="213">
                    <c:v>Octubre</c:v>
                  </c:pt>
                  <c:pt idx="214">
                    <c:v>Noviembre</c:v>
                  </c:pt>
                  <c:pt idx="215">
                    <c:v>Diciembre</c:v>
                  </c:pt>
                  <c:pt idx="216">
                    <c:v>Enero</c:v>
                  </c:pt>
                  <c:pt idx="217">
                    <c:v>Febrero</c:v>
                  </c:pt>
                  <c:pt idx="218">
                    <c:v>Marzo</c:v>
                  </c:pt>
                  <c:pt idx="219">
                    <c:v>Abril</c:v>
                  </c:pt>
                  <c:pt idx="220">
                    <c:v>Mayo</c:v>
                  </c:pt>
                  <c:pt idx="221">
                    <c:v>Junio</c:v>
                  </c:pt>
                  <c:pt idx="222">
                    <c:v>Julio</c:v>
                  </c:pt>
                  <c:pt idx="223">
                    <c:v>Agosto</c:v>
                  </c:pt>
                  <c:pt idx="224">
                    <c:v>Septiembre</c:v>
                  </c:pt>
                  <c:pt idx="225">
                    <c:v>Octubre</c:v>
                  </c:pt>
                  <c:pt idx="226">
                    <c:v>Noviembre</c:v>
                  </c:pt>
                  <c:pt idx="227">
                    <c:v>Diciembre</c:v>
                  </c:pt>
                  <c:pt idx="228">
                    <c:v>Enero</c:v>
                  </c:pt>
                  <c:pt idx="229">
                    <c:v>Febrero</c:v>
                  </c:pt>
                  <c:pt idx="230">
                    <c:v>Marzo</c:v>
                  </c:pt>
                </c:lvl>
                <c:lvl>
                  <c:pt idx="0">
                    <c:v>2002</c:v>
                  </c:pt>
                  <c:pt idx="12">
                    <c:v>2003</c:v>
                  </c:pt>
                  <c:pt idx="24">
                    <c:v>2004</c:v>
                  </c:pt>
                  <c:pt idx="36">
                    <c:v>2005</c:v>
                  </c:pt>
                  <c:pt idx="48">
                    <c:v>2006</c:v>
                  </c:pt>
                  <c:pt idx="60">
                    <c:v>2007</c:v>
                  </c:pt>
                  <c:pt idx="72">
                    <c:v>2008</c:v>
                  </c:pt>
                  <c:pt idx="84">
                    <c:v>2009</c:v>
                  </c:pt>
                  <c:pt idx="96">
                    <c:v>2010</c:v>
                  </c:pt>
                  <c:pt idx="108">
                    <c:v>2011</c:v>
                  </c:pt>
                  <c:pt idx="120">
                    <c:v>2012</c:v>
                  </c:pt>
                  <c:pt idx="132">
                    <c:v>2013</c:v>
                  </c:pt>
                  <c:pt idx="144">
                    <c:v>2014</c:v>
                  </c:pt>
                  <c:pt idx="156">
                    <c:v>2015</c:v>
                  </c:pt>
                  <c:pt idx="168">
                    <c:v>2016</c:v>
                  </c:pt>
                  <c:pt idx="180">
                    <c:v>2017</c:v>
                  </c:pt>
                  <c:pt idx="192">
                    <c:v>2018</c:v>
                  </c:pt>
                  <c:pt idx="204">
                    <c:v>2019</c:v>
                  </c:pt>
                  <c:pt idx="216">
                    <c:v>2020</c:v>
                  </c:pt>
                  <c:pt idx="228">
                    <c:v>2021</c:v>
                  </c:pt>
                </c:lvl>
              </c:multiLvlStrCache>
            </c:multiLvlStrRef>
          </c:cat>
          <c:val>
            <c:numRef>
              <c:f>'Feb2021'!$V$7:$V$237</c:f>
              <c:numCache>
                <c:formatCode>0.00</c:formatCode>
                <c:ptCount val="231"/>
                <c:pt idx="0">
                  <c:v>8.6863267399936532</c:v>
                </c:pt>
                <c:pt idx="1">
                  <c:v>10.017845768341923</c:v>
                </c:pt>
                <c:pt idx="2">
                  <c:v>10.63627521444587</c:v>
                </c:pt>
                <c:pt idx="3">
                  <c:v>10.137906704510833</c:v>
                </c:pt>
                <c:pt idx="4">
                  <c:v>9.3993373535821192</c:v>
                </c:pt>
                <c:pt idx="5">
                  <c:v>8.8580802792321105</c:v>
                </c:pt>
                <c:pt idx="6">
                  <c:v>7.7168219753504212</c:v>
                </c:pt>
                <c:pt idx="7">
                  <c:v>7.7314822991916445</c:v>
                </c:pt>
                <c:pt idx="8">
                  <c:v>8.7798198380396215</c:v>
                </c:pt>
                <c:pt idx="9">
                  <c:v>9.1664951875851735</c:v>
                </c:pt>
                <c:pt idx="10">
                  <c:v>9.0060905812152239</c:v>
                </c:pt>
                <c:pt idx="11">
                  <c:v>8.4820892859192547</c:v>
                </c:pt>
                <c:pt idx="12">
                  <c:v>8.9514773939328673</c:v>
                </c:pt>
                <c:pt idx="13">
                  <c:v>10.028233608265156</c:v>
                </c:pt>
                <c:pt idx="14">
                  <c:v>10.271558780388741</c:v>
                </c:pt>
                <c:pt idx="15">
                  <c:v>10.223271321437561</c:v>
                </c:pt>
                <c:pt idx="16">
                  <c:v>9.0618358279586442</c:v>
                </c:pt>
                <c:pt idx="17">
                  <c:v>8.2920565033938729</c:v>
                </c:pt>
                <c:pt idx="18">
                  <c:v>7.366833043748108</c:v>
                </c:pt>
                <c:pt idx="19">
                  <c:v>6.9588162624812862</c:v>
                </c:pt>
                <c:pt idx="20">
                  <c:v>8.0752140001433421</c:v>
                </c:pt>
                <c:pt idx="21">
                  <c:v>8.5129942574407416</c:v>
                </c:pt>
                <c:pt idx="22">
                  <c:v>8.3108453066880603</c:v>
                </c:pt>
                <c:pt idx="23">
                  <c:v>7.9381769866340504</c:v>
                </c:pt>
                <c:pt idx="24">
                  <c:v>8.1849264073810577</c:v>
                </c:pt>
                <c:pt idx="25">
                  <c:v>9.7138476891591878</c:v>
                </c:pt>
                <c:pt idx="26">
                  <c:v>10.195960837396639</c:v>
                </c:pt>
                <c:pt idx="27">
                  <c:v>10.090077330763863</c:v>
                </c:pt>
                <c:pt idx="28">
                  <c:v>9.5955685689349366</c:v>
                </c:pt>
                <c:pt idx="29">
                  <c:v>8.4311627502563553</c:v>
                </c:pt>
                <c:pt idx="30">
                  <c:v>7.4513664862349351</c:v>
                </c:pt>
                <c:pt idx="31">
                  <c:v>7.2333092178587233</c:v>
                </c:pt>
                <c:pt idx="32">
                  <c:v>8.3633123384301591</c:v>
                </c:pt>
                <c:pt idx="33">
                  <c:v>8.684322256980888</c:v>
                </c:pt>
                <c:pt idx="34">
                  <c:v>8.6268758022119449</c:v>
                </c:pt>
                <c:pt idx="35">
                  <c:v>7.4929577004255616</c:v>
                </c:pt>
                <c:pt idx="36">
                  <c:v>9.3026386854667624</c:v>
                </c:pt>
                <c:pt idx="37">
                  <c:v>10.983691168521883</c:v>
                </c:pt>
                <c:pt idx="38">
                  <c:v>10.760128351735771</c:v>
                </c:pt>
                <c:pt idx="39">
                  <c:v>10.065565615888152</c:v>
                </c:pt>
                <c:pt idx="40">
                  <c:v>9.403334277590675</c:v>
                </c:pt>
                <c:pt idx="41">
                  <c:v>8.489127736413419</c:v>
                </c:pt>
                <c:pt idx="42">
                  <c:v>7.4044801993124434</c:v>
                </c:pt>
                <c:pt idx="43">
                  <c:v>7.0943653717154183</c:v>
                </c:pt>
                <c:pt idx="44">
                  <c:v>8.5844379712364596</c:v>
                </c:pt>
                <c:pt idx="45">
                  <c:v>9.0541942088437111</c:v>
                </c:pt>
                <c:pt idx="46">
                  <c:v>9.1049843865583604</c:v>
                </c:pt>
                <c:pt idx="47">
                  <c:v>8.1587404493173601</c:v>
                </c:pt>
                <c:pt idx="48">
                  <c:v>10.847862093975099</c:v>
                </c:pt>
                <c:pt idx="49">
                  <c:v>11.748096093846037</c:v>
                </c:pt>
                <c:pt idx="50">
                  <c:v>11.331673862563933</c:v>
                </c:pt>
                <c:pt idx="51">
                  <c:v>11.16826775994412</c:v>
                </c:pt>
                <c:pt idx="52">
                  <c:v>10.190001502229528</c:v>
                </c:pt>
                <c:pt idx="53">
                  <c:v>9.2093446305095021</c:v>
                </c:pt>
                <c:pt idx="54">
                  <c:v>10.071566564445817</c:v>
                </c:pt>
                <c:pt idx="55">
                  <c:v>10.582423729326036</c:v>
                </c:pt>
                <c:pt idx="56">
                  <c:v>11.983268994796191</c:v>
                </c:pt>
                <c:pt idx="57">
                  <c:v>13.17469513938056</c:v>
                </c:pt>
                <c:pt idx="58">
                  <c:v>13.966163183476773</c:v>
                </c:pt>
                <c:pt idx="59">
                  <c:v>16.960606167716115</c:v>
                </c:pt>
                <c:pt idx="60">
                  <c:v>15.450624565223967</c:v>
                </c:pt>
                <c:pt idx="61">
                  <c:v>12.489073915361987</c:v>
                </c:pt>
                <c:pt idx="62">
                  <c:v>12.347292819374701</c:v>
                </c:pt>
                <c:pt idx="63">
                  <c:v>12.188559719476471</c:v>
                </c:pt>
                <c:pt idx="64">
                  <c:v>11.712023190517087</c:v>
                </c:pt>
                <c:pt idx="65">
                  <c:v>11.268248377026623</c:v>
                </c:pt>
                <c:pt idx="66">
                  <c:v>10.304811962724186</c:v>
                </c:pt>
                <c:pt idx="67">
                  <c:v>9.9129394305516172</c:v>
                </c:pt>
                <c:pt idx="68">
                  <c:v>12.048779356872927</c:v>
                </c:pt>
                <c:pt idx="69">
                  <c:v>12.194482651098234</c:v>
                </c:pt>
                <c:pt idx="70">
                  <c:v>11.935480628987863</c:v>
                </c:pt>
                <c:pt idx="71">
                  <c:v>10.664312517293405</c:v>
                </c:pt>
                <c:pt idx="72">
                  <c:v>12.442644306166843</c:v>
                </c:pt>
                <c:pt idx="73">
                  <c:v>13.041038266603705</c:v>
                </c:pt>
                <c:pt idx="74">
                  <c:v>13.077726026800576</c:v>
                </c:pt>
                <c:pt idx="75">
                  <c:v>12.967555591484627</c:v>
                </c:pt>
                <c:pt idx="76">
                  <c:v>11.875385854005481</c:v>
                </c:pt>
                <c:pt idx="77">
                  <c:v>10.849065909135744</c:v>
                </c:pt>
                <c:pt idx="78">
                  <c:v>9.8595974339457459</c:v>
                </c:pt>
                <c:pt idx="79">
                  <c:v>9.294254237627138</c:v>
                </c:pt>
                <c:pt idx="80">
                  <c:v>11.553115187517275</c:v>
                </c:pt>
                <c:pt idx="81">
                  <c:v>11.372270889083936</c:v>
                </c:pt>
                <c:pt idx="82">
                  <c:v>11.106265708137009</c:v>
                </c:pt>
                <c:pt idx="83">
                  <c:v>9.2218254312678223</c:v>
                </c:pt>
                <c:pt idx="84">
                  <c:v>10.588369058415861</c:v>
                </c:pt>
                <c:pt idx="85">
                  <c:v>11.378528895087726</c:v>
                </c:pt>
                <c:pt idx="86">
                  <c:v>11.424618701890092</c:v>
                </c:pt>
                <c:pt idx="87">
                  <c:v>10.807818347520893</c:v>
                </c:pt>
                <c:pt idx="88">
                  <c:v>9.8284345963204061</c:v>
                </c:pt>
                <c:pt idx="89">
                  <c:v>8.4518058395008069</c:v>
                </c:pt>
                <c:pt idx="90">
                  <c:v>7.9216805426568202</c:v>
                </c:pt>
                <c:pt idx="91">
                  <c:v>7.2749075752812962</c:v>
                </c:pt>
                <c:pt idx="92">
                  <c:v>9.4752427600093299</c:v>
                </c:pt>
                <c:pt idx="93">
                  <c:v>9.3158539710781909</c:v>
                </c:pt>
                <c:pt idx="94">
                  <c:v>8.9217268383516313</c:v>
                </c:pt>
                <c:pt idx="95">
                  <c:v>7.5447996378228934</c:v>
                </c:pt>
                <c:pt idx="96">
                  <c:v>9.0070489120033361</c:v>
                </c:pt>
                <c:pt idx="97">
                  <c:v>9.8433023218721249</c:v>
                </c:pt>
                <c:pt idx="98">
                  <c:v>9.9160281402843786</c:v>
                </c:pt>
                <c:pt idx="99">
                  <c:v>9.5477181924304748</c:v>
                </c:pt>
                <c:pt idx="100">
                  <c:v>9.1586160223331348</c:v>
                </c:pt>
                <c:pt idx="101">
                  <c:v>7.6104471987367557</c:v>
                </c:pt>
                <c:pt idx="102">
                  <c:v>6.8578973924058788</c:v>
                </c:pt>
                <c:pt idx="103">
                  <c:v>6.6170007206379626</c:v>
                </c:pt>
                <c:pt idx="104">
                  <c:v>8.7816653156227904</c:v>
                </c:pt>
                <c:pt idx="105">
                  <c:v>8.797499715843033</c:v>
                </c:pt>
                <c:pt idx="106">
                  <c:v>8.5990302820166384</c:v>
                </c:pt>
                <c:pt idx="107">
                  <c:v>7.8306934337856706</c:v>
                </c:pt>
                <c:pt idx="108">
                  <c:v>9.2053092286063229</c:v>
                </c:pt>
                <c:pt idx="109">
                  <c:v>9.3297726558158942</c:v>
                </c:pt>
                <c:pt idx="110">
                  <c:v>9.6214140927852814</c:v>
                </c:pt>
                <c:pt idx="111">
                  <c:v>9.0194799474436902</c:v>
                </c:pt>
                <c:pt idx="112">
                  <c:v>8.0048785256425177</c:v>
                </c:pt>
                <c:pt idx="113">
                  <c:v>7.2322000671990265</c:v>
                </c:pt>
                <c:pt idx="114">
                  <c:v>6.6635983772158012</c:v>
                </c:pt>
                <c:pt idx="115">
                  <c:v>6.2298891080115668</c:v>
                </c:pt>
                <c:pt idx="116">
                  <c:v>7.5133742021398717</c:v>
                </c:pt>
                <c:pt idx="117">
                  <c:v>7.5119651591248378</c:v>
                </c:pt>
                <c:pt idx="118">
                  <c:v>6.890863256776397</c:v>
                </c:pt>
                <c:pt idx="119">
                  <c:v>5.6353472648256275</c:v>
                </c:pt>
                <c:pt idx="120">
                  <c:v>7.5191375118260133</c:v>
                </c:pt>
                <c:pt idx="121">
                  <c:v>9.7423403111956901</c:v>
                </c:pt>
                <c:pt idx="122">
                  <c:v>11.143368315861032</c:v>
                </c:pt>
                <c:pt idx="123">
                  <c:v>11.096829229779745</c:v>
                </c:pt>
                <c:pt idx="124">
                  <c:v>10.1426428172217</c:v>
                </c:pt>
                <c:pt idx="125">
                  <c:v>12.127697482361818</c:v>
                </c:pt>
                <c:pt idx="126">
                  <c:v>15.094730140598575</c:v>
                </c:pt>
                <c:pt idx="127">
                  <c:v>7.1316754072163659</c:v>
                </c:pt>
                <c:pt idx="128">
                  <c:v>9.2369723784833013</c:v>
                </c:pt>
                <c:pt idx="129">
                  <c:v>9.1532000675461198</c:v>
                </c:pt>
                <c:pt idx="130">
                  <c:v>8.6978227442781595</c:v>
                </c:pt>
                <c:pt idx="131">
                  <c:v>7.3090152961593793</c:v>
                </c:pt>
                <c:pt idx="132">
                  <c:v>9.1311730874127228</c:v>
                </c:pt>
                <c:pt idx="133">
                  <c:v>9.6420043712441199</c:v>
                </c:pt>
                <c:pt idx="134">
                  <c:v>10.113992287756012</c:v>
                </c:pt>
                <c:pt idx="135">
                  <c:v>8.528799625370727</c:v>
                </c:pt>
                <c:pt idx="136">
                  <c:v>7.469719721864843</c:v>
                </c:pt>
                <c:pt idx="137">
                  <c:v>6.8388066595942085</c:v>
                </c:pt>
                <c:pt idx="138">
                  <c:v>6.3912545336456708</c:v>
                </c:pt>
                <c:pt idx="139">
                  <c:v>5.986966599754977</c:v>
                </c:pt>
                <c:pt idx="140">
                  <c:v>7.694180457315956</c:v>
                </c:pt>
                <c:pt idx="141">
                  <c:v>7.545500505561173</c:v>
                </c:pt>
                <c:pt idx="142">
                  <c:v>7.572741866757311</c:v>
                </c:pt>
                <c:pt idx="143">
                  <c:v>6.4912116251811787</c:v>
                </c:pt>
                <c:pt idx="144">
                  <c:v>7.8115371176265045</c:v>
                </c:pt>
                <c:pt idx="145">
                  <c:v>8.9656139681852896</c:v>
                </c:pt>
                <c:pt idx="146">
                  <c:v>9.3274329154875275</c:v>
                </c:pt>
                <c:pt idx="147">
                  <c:v>9.4576365048525712</c:v>
                </c:pt>
                <c:pt idx="148">
                  <c:v>7.9485004905466079</c:v>
                </c:pt>
                <c:pt idx="149">
                  <c:v>7.2591981028038557</c:v>
                </c:pt>
                <c:pt idx="150">
                  <c:v>6.9334125924791339</c:v>
                </c:pt>
                <c:pt idx="151">
                  <c:v>6.4271360723948092</c:v>
                </c:pt>
                <c:pt idx="152">
                  <c:v>8.4764604966581913</c:v>
                </c:pt>
                <c:pt idx="153">
                  <c:v>8.7463399273390383</c:v>
                </c:pt>
                <c:pt idx="154">
                  <c:v>8.4865135261749547</c:v>
                </c:pt>
                <c:pt idx="155">
                  <c:v>7.2144889463044288</c:v>
                </c:pt>
                <c:pt idx="156">
                  <c:v>8.7907179072887374</c:v>
                </c:pt>
                <c:pt idx="157">
                  <c:v>9.8032519662577933</c:v>
                </c:pt>
                <c:pt idx="158">
                  <c:v>10.007872240814274</c:v>
                </c:pt>
                <c:pt idx="159">
                  <c:v>8.5712738504603987</c:v>
                </c:pt>
                <c:pt idx="160">
                  <c:v>7.9200123562489635</c:v>
                </c:pt>
                <c:pt idx="161">
                  <c:v>7.3492121333606013</c:v>
                </c:pt>
                <c:pt idx="162">
                  <c:v>6.8963692973208968</c:v>
                </c:pt>
                <c:pt idx="163">
                  <c:v>6.432741041512771</c:v>
                </c:pt>
                <c:pt idx="164">
                  <c:v>8.516145415098606</c:v>
                </c:pt>
                <c:pt idx="165">
                  <c:v>8.6136055117260497</c:v>
                </c:pt>
                <c:pt idx="166">
                  <c:v>8.2791276155985347</c:v>
                </c:pt>
                <c:pt idx="167">
                  <c:v>6.7626174435628226</c:v>
                </c:pt>
                <c:pt idx="168">
                  <c:v>8.9920103312337289</c:v>
                </c:pt>
                <c:pt idx="169">
                  <c:v>10.11731567790458</c:v>
                </c:pt>
                <c:pt idx="170">
                  <c:v>9.9892569394140427</c:v>
                </c:pt>
                <c:pt idx="171">
                  <c:v>9.4631417064866792</c:v>
                </c:pt>
                <c:pt idx="172">
                  <c:v>8.3365314058345419</c:v>
                </c:pt>
                <c:pt idx="173">
                  <c:v>7.7275378318422776</c:v>
                </c:pt>
                <c:pt idx="174">
                  <c:v>7.5643998059760911</c:v>
                </c:pt>
                <c:pt idx="175">
                  <c:v>7.2413415448112639</c:v>
                </c:pt>
                <c:pt idx="176">
                  <c:v>8.9675930781331932</c:v>
                </c:pt>
                <c:pt idx="177">
                  <c:v>8.9340030845685892</c:v>
                </c:pt>
                <c:pt idx="178">
                  <c:v>8.880730030486756</c:v>
                </c:pt>
                <c:pt idx="179">
                  <c:v>7.1979225646814804</c:v>
                </c:pt>
                <c:pt idx="180">
                  <c:v>9.1921361025274351</c:v>
                </c:pt>
                <c:pt idx="181">
                  <c:v>10.40062566780124</c:v>
                </c:pt>
                <c:pt idx="182">
                  <c:v>10.297251861611418</c:v>
                </c:pt>
                <c:pt idx="183">
                  <c:v>9.4390941341596886</c:v>
                </c:pt>
                <c:pt idx="184">
                  <c:v>8.2496329348101103</c:v>
                </c:pt>
                <c:pt idx="185">
                  <c:v>7.9665186262873764</c:v>
                </c:pt>
                <c:pt idx="186">
                  <c:v>7.8811016473274682</c:v>
                </c:pt>
                <c:pt idx="187">
                  <c:v>7.5098932569643324</c:v>
                </c:pt>
                <c:pt idx="188">
                  <c:v>9.6670441039760355</c:v>
                </c:pt>
                <c:pt idx="189">
                  <c:v>9.9667156123658085</c:v>
                </c:pt>
                <c:pt idx="190">
                  <c:v>9.389448282196005</c:v>
                </c:pt>
                <c:pt idx="191">
                  <c:v>7.9337609320975098</c:v>
                </c:pt>
                <c:pt idx="192">
                  <c:v>9.8835312195877396</c:v>
                </c:pt>
                <c:pt idx="193">
                  <c:v>11.270484647588402</c:v>
                </c:pt>
                <c:pt idx="194">
                  <c:v>11.746574968151242</c:v>
                </c:pt>
                <c:pt idx="195">
                  <c:v>10.700417532412215</c:v>
                </c:pt>
                <c:pt idx="196">
                  <c:v>9.7200738437621439</c:v>
                </c:pt>
                <c:pt idx="197">
                  <c:v>9.3868842794058835</c:v>
                </c:pt>
                <c:pt idx="198">
                  <c:v>9.1127186813344814</c:v>
                </c:pt>
                <c:pt idx="199">
                  <c:v>9.6050845712467119</c:v>
                </c:pt>
                <c:pt idx="200">
                  <c:v>11.922165420250082</c:v>
                </c:pt>
                <c:pt idx="201">
                  <c:v>10.801385186139402</c:v>
                </c:pt>
                <c:pt idx="202">
                  <c:v>10.581403320101202</c:v>
                </c:pt>
                <c:pt idx="203">
                  <c:v>8.4683770942384644</c:v>
                </c:pt>
                <c:pt idx="204">
                  <c:v>9.759983036225087</c:v>
                </c:pt>
                <c:pt idx="205">
                  <c:v>10.738076036096363</c:v>
                </c:pt>
                <c:pt idx="206">
                  <c:v>10.516782778352228</c:v>
                </c:pt>
                <c:pt idx="207">
                  <c:v>9.9128419967312205</c:v>
                </c:pt>
                <c:pt idx="208">
                  <c:v>8.8720606279877874</c:v>
                </c:pt>
                <c:pt idx="209">
                  <c:v>8.6688923057165947</c:v>
                </c:pt>
                <c:pt idx="210">
                  <c:v>8.5207937318509934</c:v>
                </c:pt>
                <c:pt idx="211">
                  <c:v>8.1107451566593554</c:v>
                </c:pt>
                <c:pt idx="212">
                  <c:v>11.396878215058948</c:v>
                </c:pt>
                <c:pt idx="213">
                  <c:v>10.691774427499274</c:v>
                </c:pt>
                <c:pt idx="214">
                  <c:v>9.7276394721820871</c:v>
                </c:pt>
                <c:pt idx="215">
                  <c:v>7.9914062374305592</c:v>
                </c:pt>
                <c:pt idx="216">
                  <c:v>10.141333165612462</c:v>
                </c:pt>
                <c:pt idx="217">
                  <c:v>11.17363520472948</c:v>
                </c:pt>
                <c:pt idx="218">
                  <c:v>11.571177308576932</c:v>
                </c:pt>
                <c:pt idx="219">
                  <c:v>8.7710150353042202</c:v>
                </c:pt>
                <c:pt idx="220">
                  <c:v>9.0160436483164581</c:v>
                </c:pt>
                <c:pt idx="221">
                  <c:v>9.864850181355326</c:v>
                </c:pt>
                <c:pt idx="222">
                  <c:v>9.1857938366874503</c:v>
                </c:pt>
                <c:pt idx="223">
                  <c:v>8.6062558607909629</c:v>
                </c:pt>
                <c:pt idx="224">
                  <c:v>9.9975865000820843</c:v>
                </c:pt>
                <c:pt idx="225">
                  <c:v>9.8184363753797488</c:v>
                </c:pt>
                <c:pt idx="226">
                  <c:v>8.8417792676281728</c:v>
                </c:pt>
                <c:pt idx="227">
                  <c:v>8.2516509279067147</c:v>
                </c:pt>
                <c:pt idx="228">
                  <c:v>9.535337434900482</c:v>
                </c:pt>
                <c:pt idx="229">
                  <c:v>10.924090394659997</c:v>
                </c:pt>
                <c:pt idx="230">
                  <c:v>14.756069159971426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0F-4A82-A47F-BF9F692DBC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3155840"/>
        <c:axId val="453156496"/>
      </c:barChart>
      <c:catAx>
        <c:axId val="45315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53156496"/>
        <c:crosses val="autoZero"/>
        <c:auto val="1"/>
        <c:lblAlgn val="ctr"/>
        <c:lblOffset val="100"/>
        <c:noMultiLvlLbl val="0"/>
      </c:catAx>
      <c:valAx>
        <c:axId val="453156496"/>
        <c:scaling>
          <c:orientation val="minMax"/>
          <c:max val="18"/>
          <c:min val="0"/>
        </c:scaling>
        <c:delete val="0"/>
        <c:axPos val="l"/>
        <c:majorGridlines>
          <c:spPr>
            <a:ln w="28575" cap="flat" cmpd="sng" algn="ctr">
              <a:solidFill>
                <a:schemeClr val="tx2"/>
              </a:solidFill>
              <a:prstDash val="dash"/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5315584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b="1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3993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4C2-46CA-B1B8-85967F9E2F6B}"/>
              </c:ext>
            </c:extLst>
          </c:dPt>
          <c:dPt>
            <c:idx val="1"/>
            <c:invertIfNegative val="0"/>
            <c:bubble3D val="0"/>
            <c:spPr>
              <a:solidFill>
                <a:srgbClr val="33993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4C2-46CA-B1B8-85967F9E2F6B}"/>
              </c:ext>
            </c:extLst>
          </c:dPt>
          <c:dPt>
            <c:idx val="2"/>
            <c:invertIfNegative val="0"/>
            <c:bubble3D val="0"/>
            <c:spPr>
              <a:solidFill>
                <a:srgbClr val="00CC6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4C2-46CA-B1B8-85967F9E2F6B}"/>
              </c:ext>
            </c:extLst>
          </c:dPt>
          <c:dPt>
            <c:idx val="3"/>
            <c:invertIfNegative val="0"/>
            <c:bubble3D val="0"/>
            <c:spPr>
              <a:solidFill>
                <a:srgbClr val="00CC6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4C2-46CA-B1B8-85967F9E2F6B}"/>
              </c:ext>
            </c:extLst>
          </c:dPt>
          <c:dPt>
            <c:idx val="4"/>
            <c:invertIfNegative val="0"/>
            <c:bubble3D val="0"/>
            <c:spPr>
              <a:solidFill>
                <a:srgbClr val="00CC6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4C2-46CA-B1B8-85967F9E2F6B}"/>
              </c:ext>
            </c:extLst>
          </c:dPt>
          <c:dPt>
            <c:idx val="5"/>
            <c:invertIfNegative val="0"/>
            <c:bubble3D val="0"/>
            <c:spPr>
              <a:solidFill>
                <a:srgbClr val="99FF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44C2-46CA-B1B8-85967F9E2F6B}"/>
              </c:ext>
            </c:extLst>
          </c:dPt>
          <c:dPt>
            <c:idx val="6"/>
            <c:invertIfNegative val="0"/>
            <c:bubble3D val="0"/>
            <c:spPr>
              <a:solidFill>
                <a:srgbClr val="99FF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44C2-46CA-B1B8-85967F9E2F6B}"/>
              </c:ext>
            </c:extLst>
          </c:dPt>
          <c:dPt>
            <c:idx val="7"/>
            <c:invertIfNegative val="0"/>
            <c:bubble3D val="0"/>
            <c:spPr>
              <a:solidFill>
                <a:srgbClr val="99FF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4C2-46CA-B1B8-85967F9E2F6B}"/>
              </c:ext>
            </c:extLst>
          </c:dPt>
          <c:dPt>
            <c:idx val="8"/>
            <c:invertIfNegative val="0"/>
            <c:bubble3D val="0"/>
            <c:spPr>
              <a:solidFill>
                <a:srgbClr val="00CC6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4C2-46CA-B1B8-85967F9E2F6B}"/>
              </c:ext>
            </c:extLst>
          </c:dPt>
          <c:dPt>
            <c:idx val="9"/>
            <c:invertIfNegative val="0"/>
            <c:bubble3D val="0"/>
            <c:spPr>
              <a:solidFill>
                <a:srgbClr val="00CC6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44C2-46CA-B1B8-85967F9E2F6B}"/>
              </c:ext>
            </c:extLst>
          </c:dPt>
          <c:dPt>
            <c:idx val="10"/>
            <c:invertIfNegative val="0"/>
            <c:bubble3D val="0"/>
            <c:spPr>
              <a:solidFill>
                <a:srgbClr val="33993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4C2-46CA-B1B8-85967F9E2F6B}"/>
              </c:ext>
            </c:extLst>
          </c:dPt>
          <c:dPt>
            <c:idx val="11"/>
            <c:invertIfNegative val="0"/>
            <c:bubble3D val="0"/>
            <c:spPr>
              <a:solidFill>
                <a:srgbClr val="33993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4C2-46CA-B1B8-85967F9E2F6B}"/>
              </c:ext>
            </c:extLst>
          </c:dPt>
          <c:dPt>
            <c:idx val="12"/>
            <c:invertIfNegative val="0"/>
            <c:bubble3D val="0"/>
            <c:spPr>
              <a:solidFill>
                <a:srgbClr val="33993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4C2-46CA-B1B8-85967F9E2F6B}"/>
              </c:ext>
            </c:extLst>
          </c:dPt>
          <c:dPt>
            <c:idx val="13"/>
            <c:invertIfNegative val="0"/>
            <c:bubble3D val="0"/>
            <c:spPr>
              <a:solidFill>
                <a:srgbClr val="33993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44C2-46CA-B1B8-85967F9E2F6B}"/>
              </c:ext>
            </c:extLst>
          </c:dPt>
          <c:dPt>
            <c:idx val="14"/>
            <c:invertIfNegative val="0"/>
            <c:bubble3D val="0"/>
            <c:spPr>
              <a:solidFill>
                <a:srgbClr val="33996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44C2-46CA-B1B8-85967F9E2F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MODALIDAD!$A$12:$A$26</c:f>
              <c:numCache>
                <c:formatCode>General</c:formatCode>
                <c:ptCount val="1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</c:numCache>
            </c:numRef>
          </c:cat>
          <c:val>
            <c:numRef>
              <c:f>MODALIDAD!$F$12:$F$26</c:f>
              <c:numCache>
                <c:formatCode>#,##0</c:formatCode>
                <c:ptCount val="15"/>
                <c:pt idx="0">
                  <c:v>72457</c:v>
                </c:pt>
                <c:pt idx="1">
                  <c:v>68742</c:v>
                </c:pt>
                <c:pt idx="2">
                  <c:v>50878</c:v>
                </c:pt>
                <c:pt idx="3">
                  <c:v>45308</c:v>
                </c:pt>
                <c:pt idx="4">
                  <c:v>46220</c:v>
                </c:pt>
                <c:pt idx="5">
                  <c:v>36848</c:v>
                </c:pt>
                <c:pt idx="6">
                  <c:v>33374</c:v>
                </c:pt>
                <c:pt idx="7">
                  <c:v>34867</c:v>
                </c:pt>
                <c:pt idx="8">
                  <c:v>43237</c:v>
                </c:pt>
                <c:pt idx="9">
                  <c:v>51284</c:v>
                </c:pt>
                <c:pt idx="10">
                  <c:v>64988</c:v>
                </c:pt>
                <c:pt idx="11">
                  <c:v>72216</c:v>
                </c:pt>
                <c:pt idx="12">
                  <c:v>66567</c:v>
                </c:pt>
                <c:pt idx="13">
                  <c:v>61780</c:v>
                </c:pt>
                <c:pt idx="14">
                  <c:v>111904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50-40D5-8813-963B6AE08B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9"/>
        <c:overlap val="-27"/>
        <c:axId val="479770080"/>
        <c:axId val="479772048"/>
      </c:barChart>
      <c:catAx>
        <c:axId val="47977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79772048"/>
        <c:crosses val="autoZero"/>
        <c:auto val="1"/>
        <c:lblAlgn val="ctr"/>
        <c:lblOffset val="100"/>
        <c:noMultiLvlLbl val="0"/>
      </c:catAx>
      <c:valAx>
        <c:axId val="4797720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accent5">
                  <a:lumMod val="60000"/>
                  <a:lumOff val="40000"/>
                  <a:alpha val="20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479770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AD2-4BDA-A932-2BEF54CCF00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259-4060-A742-9F93F5DEDB7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259-4060-A742-9F93F5DEDB7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259-4060-A742-9F93F5DEDB7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259-4060-A742-9F93F5DEDB70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259-4060-A742-9F93F5DEDB7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EAD2-4BDA-A932-2BEF54CCF00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EAD2-4BDA-A932-2BEF54CCF000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AD2-4BDA-A932-2BEF54CCF00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EAD2-4BDA-A932-2BEF54CCF000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AD2-4BDA-A932-2BEF54CCF000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2259-4060-A742-9F93F5DEDB70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EAD2-4BDA-A932-2BEF54CCF000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EAD2-4BDA-A932-2BEF54CCF000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'EVOLUCION NOMINA (2)'!$A$5:$A$18</c:f>
              <c:strCache>
                <c:ptCount val="1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  <c:pt idx="12">
                  <c:v>Enero/21</c:v>
                </c:pt>
                <c:pt idx="13">
                  <c:v>Febrero/21</c:v>
                </c:pt>
              </c:strCache>
            </c:strRef>
          </c:cat>
          <c:val>
            <c:numRef>
              <c:f>'EVOLUCION NOMINA (2)'!$D$5:$D$18</c:f>
              <c:numCache>
                <c:formatCode>#,##0.0</c:formatCode>
                <c:ptCount val="14"/>
                <c:pt idx="0">
                  <c:v>1865.9379292600001</c:v>
                </c:pt>
                <c:pt idx="1">
                  <c:v>1810.5186512</c:v>
                </c:pt>
                <c:pt idx="2">
                  <c:v>1789.6607973399998</c:v>
                </c:pt>
                <c:pt idx="3">
                  <c:v>4915.748962749999</c:v>
                </c:pt>
                <c:pt idx="4">
                  <c:v>5481.1560669100008</c:v>
                </c:pt>
                <c:pt idx="5">
                  <c:v>4097.8088804600002</c:v>
                </c:pt>
                <c:pt idx="6">
                  <c:v>3172.1456196899994</c:v>
                </c:pt>
                <c:pt idx="7">
                  <c:v>2837.38725484</c:v>
                </c:pt>
                <c:pt idx="8">
                  <c:v>2576.5976985000007</c:v>
                </c:pt>
                <c:pt idx="9">
                  <c:v>2641.0156064799999</c:v>
                </c:pt>
                <c:pt idx="10">
                  <c:v>2391.118563680001</c:v>
                </c:pt>
                <c:pt idx="11">
                  <c:v>2446.4724747</c:v>
                </c:pt>
                <c:pt idx="12">
                  <c:v>2611.7516354099998</c:v>
                </c:pt>
                <c:pt idx="13">
                  <c:v>2738.1617664800001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259-4060-A742-9F93F5DEDB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07202296"/>
        <c:axId val="207204920"/>
      </c:barChart>
      <c:catAx>
        <c:axId val="207202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207204920"/>
        <c:crosses val="autoZero"/>
        <c:auto val="1"/>
        <c:lblAlgn val="ctr"/>
        <c:lblOffset val="100"/>
        <c:noMultiLvlLbl val="0"/>
      </c:catAx>
      <c:valAx>
        <c:axId val="207204920"/>
        <c:scaling>
          <c:orientation val="minMax"/>
          <c:max val="6000"/>
        </c:scaling>
        <c:delete val="0"/>
        <c:axPos val="l"/>
        <c:majorGridlines>
          <c:spPr>
            <a:ln w="9525" cap="flat" cmpd="sng" algn="ctr">
              <a:solidFill>
                <a:schemeClr val="accent5">
                  <a:lumMod val="60000"/>
                  <a:lumOff val="40000"/>
                  <a:alpha val="20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207202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8CCBD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B10-4768-8906-7B005218F571}"/>
              </c:ext>
            </c:extLst>
          </c:dPt>
          <c:dPt>
            <c:idx val="1"/>
            <c:invertIfNegative val="0"/>
            <c:bubble3D val="0"/>
            <c:spPr>
              <a:solidFill>
                <a:srgbClr val="00919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B10-4768-8906-7B005218F571}"/>
              </c:ext>
            </c:extLst>
          </c:dPt>
          <c:dPt>
            <c:idx val="2"/>
            <c:invertIfNegative val="0"/>
            <c:bubble3D val="0"/>
            <c:spPr>
              <a:solidFill>
                <a:srgbClr val="8CCBD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B10-4768-8906-7B005218F571}"/>
              </c:ext>
            </c:extLst>
          </c:dPt>
          <c:dPt>
            <c:idx val="3"/>
            <c:invertIfNegative val="0"/>
            <c:bubble3D val="0"/>
            <c:spPr>
              <a:solidFill>
                <a:srgbClr val="8CCBD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B10-4768-8906-7B005218F571}"/>
              </c:ext>
            </c:extLst>
          </c:dPt>
          <c:dPt>
            <c:idx val="4"/>
            <c:invertIfNegative val="0"/>
            <c:bubble3D val="0"/>
            <c:spPr>
              <a:solidFill>
                <a:srgbClr val="96DED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8B10-4768-8906-7B005218F571}"/>
              </c:ext>
            </c:extLst>
          </c:dPt>
          <c:dPt>
            <c:idx val="5"/>
            <c:invertIfNegative val="0"/>
            <c:bubble3D val="0"/>
            <c:spPr>
              <a:solidFill>
                <a:srgbClr val="96DED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B10-4768-8906-7B005218F571}"/>
              </c:ext>
            </c:extLst>
          </c:dPt>
          <c:dPt>
            <c:idx val="6"/>
            <c:invertIfNegative val="0"/>
            <c:bubble3D val="0"/>
            <c:spPr>
              <a:solidFill>
                <a:srgbClr val="96DED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8B10-4768-8906-7B005218F571}"/>
              </c:ext>
            </c:extLst>
          </c:dPt>
          <c:dPt>
            <c:idx val="7"/>
            <c:invertIfNegative val="0"/>
            <c:bubble3D val="0"/>
            <c:spPr>
              <a:solidFill>
                <a:srgbClr val="86E7E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B10-4768-8906-7B005218F571}"/>
              </c:ext>
            </c:extLst>
          </c:dPt>
          <c:dPt>
            <c:idx val="8"/>
            <c:invertIfNegative val="0"/>
            <c:bubble3D val="0"/>
            <c:spPr>
              <a:solidFill>
                <a:srgbClr val="86E7E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8B10-4768-8906-7B005218F571}"/>
              </c:ext>
            </c:extLst>
          </c:dPt>
          <c:dPt>
            <c:idx val="9"/>
            <c:invertIfNegative val="0"/>
            <c:bubble3D val="0"/>
            <c:spPr>
              <a:solidFill>
                <a:srgbClr val="86E7E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B10-4768-8906-7B005218F571}"/>
              </c:ext>
            </c:extLst>
          </c:dPt>
          <c:dPt>
            <c:idx val="10"/>
            <c:invertIfNegative val="0"/>
            <c:bubble3D val="0"/>
            <c:spPr>
              <a:solidFill>
                <a:srgbClr val="86E7E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8B10-4768-8906-7B005218F5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'EVOLUCION NOMINA (2)'!$A$8:$A$18</c:f>
              <c:strCache>
                <c:ptCount val="11"/>
                <c:pt idx="0">
                  <c:v>Abril</c:v>
                </c:pt>
                <c:pt idx="1">
                  <c:v>Mayo</c:v>
                </c:pt>
                <c:pt idx="2">
                  <c:v>Junio</c:v>
                </c:pt>
                <c:pt idx="3">
                  <c:v>Julio</c:v>
                </c:pt>
                <c:pt idx="4">
                  <c:v>Agosto</c:v>
                </c:pt>
                <c:pt idx="5">
                  <c:v>Septiembre</c:v>
                </c:pt>
                <c:pt idx="6">
                  <c:v>Octubre</c:v>
                </c:pt>
                <c:pt idx="7">
                  <c:v>Noviembre</c:v>
                </c:pt>
                <c:pt idx="8">
                  <c:v>Diciembre</c:v>
                </c:pt>
                <c:pt idx="9">
                  <c:v>Enero/21</c:v>
                </c:pt>
                <c:pt idx="10">
                  <c:v>Febrero/21</c:v>
                </c:pt>
              </c:strCache>
            </c:strRef>
          </c:cat>
          <c:val>
            <c:numRef>
              <c:f>'EVOLUCION NOMINA (2)'!$C$8:$C$18</c:f>
              <c:numCache>
                <c:formatCode>#,##0</c:formatCode>
                <c:ptCount val="11"/>
                <c:pt idx="0">
                  <c:v>2740.2842962299997</c:v>
                </c:pt>
                <c:pt idx="1">
                  <c:v>3425.6011669999998</c:v>
                </c:pt>
                <c:pt idx="2">
                  <c:v>2589.6252557899998</c:v>
                </c:pt>
                <c:pt idx="3">
                  <c:v>1594.3545121</c:v>
                </c:pt>
                <c:pt idx="4">
                  <c:v>1129.8400449000001</c:v>
                </c:pt>
                <c:pt idx="5">
                  <c:v>944.15005160999999</c:v>
                </c:pt>
                <c:pt idx="6">
                  <c:v>968.34951904999991</c:v>
                </c:pt>
                <c:pt idx="7">
                  <c:v>780.61074088000009</c:v>
                </c:pt>
                <c:pt idx="8">
                  <c:v>768.08059718000004</c:v>
                </c:pt>
                <c:pt idx="9">
                  <c:v>693.79667334999999</c:v>
                </c:pt>
                <c:pt idx="10">
                  <c:v>751.67429969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37-4CB5-8BCC-1430DCD42D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07202296"/>
        <c:axId val="207204920"/>
      </c:barChart>
      <c:catAx>
        <c:axId val="207202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207204920"/>
        <c:crosses val="autoZero"/>
        <c:auto val="1"/>
        <c:lblAlgn val="ctr"/>
        <c:lblOffset val="100"/>
        <c:noMultiLvlLbl val="0"/>
      </c:catAx>
      <c:valAx>
        <c:axId val="207204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5">
                  <a:lumMod val="40000"/>
                  <a:lumOff val="60000"/>
                  <a:alpha val="20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207202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BD43-4476-81EB-42A5A84EEA3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D43-4476-81EB-42A5A84EEA35}"/>
              </c:ext>
            </c:extLst>
          </c:dPt>
          <c:dPt>
            <c:idx val="2"/>
            <c:invertIfNegative val="0"/>
            <c:bubble3D val="0"/>
            <c:spPr>
              <a:solidFill>
                <a:srgbClr val="0066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D43-4476-81EB-42A5A84EEA35}"/>
              </c:ext>
            </c:extLst>
          </c:dPt>
          <c:dPt>
            <c:idx val="3"/>
            <c:invertIfNegative val="0"/>
            <c:bubble3D val="0"/>
            <c:spPr>
              <a:solidFill>
                <a:srgbClr val="0066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D43-4476-81EB-42A5A84EEA35}"/>
              </c:ext>
            </c:extLst>
          </c:dPt>
          <c:dPt>
            <c:idx val="4"/>
            <c:invertIfNegative val="0"/>
            <c:bubble3D val="0"/>
            <c:spPr>
              <a:solidFill>
                <a:srgbClr val="0066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BD43-4476-81EB-42A5A84EEA35}"/>
              </c:ext>
            </c:extLst>
          </c:dPt>
          <c:dPt>
            <c:idx val="5"/>
            <c:invertIfNegative val="0"/>
            <c:bubble3D val="0"/>
            <c:spPr>
              <a:solidFill>
                <a:srgbClr val="0000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D43-4476-81EB-42A5A84EEA35}"/>
              </c:ext>
            </c:extLst>
          </c:dPt>
          <c:dPt>
            <c:idx val="6"/>
            <c:invertIfNegative val="0"/>
            <c:bubble3D val="0"/>
            <c:spPr>
              <a:solidFill>
                <a:srgbClr val="0000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D43-4476-81EB-42A5A84EEA35}"/>
              </c:ext>
            </c:extLst>
          </c:dPt>
          <c:dPt>
            <c:idx val="7"/>
            <c:invertIfNegative val="0"/>
            <c:bubble3D val="0"/>
            <c:spPr>
              <a:solidFill>
                <a:srgbClr val="0066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D43-4476-81EB-42A5A84EEA35}"/>
              </c:ext>
            </c:extLst>
          </c:dPt>
          <c:dPt>
            <c:idx val="8"/>
            <c:invertIfNegative val="0"/>
            <c:bubble3D val="0"/>
            <c:spPr>
              <a:solidFill>
                <a:srgbClr val="0066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BD43-4476-81EB-42A5A84EEA35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D43-4476-81EB-42A5A84EEA35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BD43-4476-81EB-42A5A84EEA35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D43-4476-81EB-42A5A84EEA35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BD43-4476-81EB-42A5A84EEA35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BD43-4476-81EB-42A5A84EEA3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'ANUAL 2007-2021'!$A$6:$A$19</c:f>
              <c:numCache>
                <c:formatCode>General</c:formatCode>
                <c:ptCount val="1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</c:numCache>
            </c:numRef>
          </c:cat>
          <c:val>
            <c:numRef>
              <c:f>'ANUAL 2007-2021'!$H$6:$H$19</c:f>
              <c:numCache>
                <c:formatCode>#,##0</c:formatCode>
                <c:ptCount val="14"/>
                <c:pt idx="0">
                  <c:v>28709</c:v>
                </c:pt>
                <c:pt idx="1">
                  <c:v>37781</c:v>
                </c:pt>
                <c:pt idx="2">
                  <c:v>75610</c:v>
                </c:pt>
                <c:pt idx="3">
                  <c:v>70373</c:v>
                </c:pt>
                <c:pt idx="4">
                  <c:v>79016</c:v>
                </c:pt>
                <c:pt idx="5">
                  <c:v>96566</c:v>
                </c:pt>
                <c:pt idx="6">
                  <c:v>101787</c:v>
                </c:pt>
                <c:pt idx="7">
                  <c:v>56544</c:v>
                </c:pt>
                <c:pt idx="8">
                  <c:v>30267</c:v>
                </c:pt>
                <c:pt idx="9">
                  <c:v>23745</c:v>
                </c:pt>
                <c:pt idx="10">
                  <c:v>19261</c:v>
                </c:pt>
                <c:pt idx="11">
                  <c:v>19301</c:v>
                </c:pt>
                <c:pt idx="12">
                  <c:v>24403</c:v>
                </c:pt>
                <c:pt idx="13">
                  <c:v>24681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31-420F-9695-133FEBEF2D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77320504"/>
        <c:axId val="377314928"/>
      </c:barChart>
      <c:catAx>
        <c:axId val="377320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7314928"/>
        <c:crosses val="autoZero"/>
        <c:auto val="1"/>
        <c:lblAlgn val="ctr"/>
        <c:lblOffset val="100"/>
        <c:noMultiLvlLbl val="0"/>
      </c:catAx>
      <c:valAx>
        <c:axId val="377314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5">
                  <a:lumMod val="60000"/>
                  <a:lumOff val="40000"/>
                  <a:alpha val="20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377320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864-40A0-8D7D-AF06080572C0}"/>
              </c:ext>
            </c:extLst>
          </c:dPt>
          <c:dPt>
            <c:idx val="1"/>
            <c:invertIfNegative val="0"/>
            <c:bubble3D val="0"/>
            <c:spPr>
              <a:solidFill>
                <a:srgbClr val="0099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864-40A0-8D7D-AF06080572C0}"/>
              </c:ext>
            </c:extLst>
          </c:dPt>
          <c:dPt>
            <c:idx val="2"/>
            <c:invertIfNegative val="0"/>
            <c:bubble3D val="0"/>
            <c:spPr>
              <a:solidFill>
                <a:srgbClr val="0099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864-40A0-8D7D-AF06080572C0}"/>
              </c:ext>
            </c:extLst>
          </c:dPt>
          <c:dPt>
            <c:idx val="3"/>
            <c:invertIfNegative val="0"/>
            <c:bubble3D val="0"/>
            <c:spPr>
              <a:solidFill>
                <a:srgbClr val="3366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864-40A0-8D7D-AF06080572C0}"/>
              </c:ext>
            </c:extLst>
          </c:dPt>
          <c:dPt>
            <c:idx val="4"/>
            <c:invertIfNegative val="0"/>
            <c:bubble3D val="0"/>
            <c:spPr>
              <a:solidFill>
                <a:srgbClr val="0066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864-40A0-8D7D-AF06080572C0}"/>
              </c:ext>
            </c:extLst>
          </c:dPt>
          <c:dPt>
            <c:idx val="5"/>
            <c:invertIfNegative val="0"/>
            <c:bubble3D val="0"/>
            <c:spPr>
              <a:solidFill>
                <a:srgbClr val="3366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864-40A0-8D7D-AF06080572C0}"/>
              </c:ext>
            </c:extLst>
          </c:dPt>
          <c:dPt>
            <c:idx val="6"/>
            <c:invertIfNegative val="0"/>
            <c:bubble3D val="0"/>
            <c:spPr>
              <a:solidFill>
                <a:srgbClr val="0099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B864-40A0-8D7D-AF06080572C0}"/>
              </c:ext>
            </c:extLst>
          </c:dPt>
          <c:dPt>
            <c:idx val="7"/>
            <c:invertIfNegative val="0"/>
            <c:bubble3D val="0"/>
            <c:spPr>
              <a:solidFill>
                <a:srgbClr val="0099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B864-40A0-8D7D-AF06080572C0}"/>
              </c:ext>
            </c:extLst>
          </c:dPt>
          <c:dPt>
            <c:idx val="8"/>
            <c:invertIfNegative val="0"/>
            <c:bubble3D val="0"/>
            <c:spPr>
              <a:solidFill>
                <a:srgbClr val="0099CC"/>
              </a:solidFill>
              <a:ln>
                <a:solidFill>
                  <a:srgbClr val="0099CC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864-40A0-8D7D-AF06080572C0}"/>
              </c:ext>
            </c:extLst>
          </c:dPt>
          <c:dPt>
            <c:idx val="9"/>
            <c:invertIfNegative val="0"/>
            <c:bubble3D val="0"/>
            <c:spPr>
              <a:solidFill>
                <a:srgbClr val="CCEC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B864-40A0-8D7D-AF06080572C0}"/>
              </c:ext>
            </c:extLst>
          </c:dPt>
          <c:dPt>
            <c:idx val="10"/>
            <c:invertIfNegative val="0"/>
            <c:bubble3D val="0"/>
            <c:spPr>
              <a:solidFill>
                <a:srgbClr val="CCEC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B864-40A0-8D7D-AF06080572C0}"/>
              </c:ext>
            </c:extLst>
          </c:dPt>
          <c:dPt>
            <c:idx val="11"/>
            <c:invertIfNegative val="0"/>
            <c:bubble3D val="0"/>
            <c:spPr>
              <a:solidFill>
                <a:srgbClr val="0099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B864-40A0-8D7D-AF06080572C0}"/>
              </c:ext>
            </c:extLst>
          </c:dPt>
          <c:dPt>
            <c:idx val="12"/>
            <c:invertIfNegative val="0"/>
            <c:bubble3D val="0"/>
            <c:spPr>
              <a:solidFill>
                <a:srgbClr val="0099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B864-40A0-8D7D-AF06080572C0}"/>
              </c:ext>
            </c:extLst>
          </c:dPt>
          <c:dLbls>
            <c:dLbl>
              <c:idx val="3"/>
              <c:layout>
                <c:manualLayout>
                  <c:x val="0"/>
                  <c:y val="6.3509649701421082E-1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864-40A0-8D7D-AF06080572C0}"/>
                </c:ext>
              </c:extLst>
            </c:dLbl>
            <c:dLbl>
              <c:idx val="12"/>
              <c:layout>
                <c:manualLayout>
                  <c:x val="0"/>
                  <c:y val="7.84829755800528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864-40A0-8D7D-AF06080572C0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'PR-FEB'!$B$19:$B$31</c:f>
              <c:numCache>
                <c:formatCode>General</c:formatCode>
                <c:ptCount val="1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</c:numCache>
            </c:numRef>
          </c:cat>
          <c:val>
            <c:numRef>
              <c:f>'PR-FEB'!$C$19:$C$31</c:f>
              <c:numCache>
                <c:formatCode>#,##0</c:formatCode>
                <c:ptCount val="13"/>
                <c:pt idx="0">
                  <c:v>3605402</c:v>
                </c:pt>
                <c:pt idx="1">
                  <c:v>4166613</c:v>
                </c:pt>
                <c:pt idx="2">
                  <c:v>4333669</c:v>
                </c:pt>
                <c:pt idx="3">
                  <c:v>4750867</c:v>
                </c:pt>
                <c:pt idx="4">
                  <c:v>5035243</c:v>
                </c:pt>
                <c:pt idx="5">
                  <c:v>4795866</c:v>
                </c:pt>
                <c:pt idx="6">
                  <c:v>4451939</c:v>
                </c:pt>
                <c:pt idx="7">
                  <c:v>4094770</c:v>
                </c:pt>
                <c:pt idx="8">
                  <c:v>3702317</c:v>
                </c:pt>
                <c:pt idx="9">
                  <c:v>3422551</c:v>
                </c:pt>
                <c:pt idx="10">
                  <c:v>3255084</c:v>
                </c:pt>
                <c:pt idx="11">
                  <c:v>3548312</c:v>
                </c:pt>
                <c:pt idx="12">
                  <c:v>3949640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B864-40A0-8D7D-AF06080572C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9805984"/>
        <c:axId val="379797128"/>
      </c:barChart>
      <c:catAx>
        <c:axId val="3798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797128"/>
        <c:crosses val="autoZero"/>
        <c:auto val="1"/>
        <c:lblAlgn val="ctr"/>
        <c:lblOffset val="100"/>
        <c:noMultiLvlLbl val="0"/>
      </c:catAx>
      <c:valAx>
        <c:axId val="379797128"/>
        <c:scaling>
          <c:orientation val="minMax"/>
          <c:max val="52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accent5">
                  <a:lumMod val="60000"/>
                  <a:lumOff val="40000"/>
                  <a:alpha val="20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80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9805984"/>
        <c:axId val="379797128"/>
      </c:barChart>
      <c:catAx>
        <c:axId val="3798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797128"/>
        <c:crosses val="autoZero"/>
        <c:auto val="1"/>
        <c:lblAlgn val="ctr"/>
        <c:lblOffset val="100"/>
        <c:noMultiLvlLbl val="0"/>
      </c:catAx>
      <c:valAx>
        <c:axId val="379797128"/>
        <c:scaling>
          <c:orientation val="minMax"/>
          <c:min val="3500000"/>
        </c:scaling>
        <c:delete val="0"/>
        <c:axPos val="l"/>
        <c:majorGridlines>
          <c:spPr>
            <a:ln w="9525" cap="flat" cmpd="sng" algn="ctr">
              <a:solidFill>
                <a:schemeClr val="accent5">
                  <a:lumMod val="60000"/>
                  <a:lumOff val="40000"/>
                  <a:alpha val="20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80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A2C-477E-90A7-FB540605FDC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A2C-477E-90A7-FB540605FDC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A2C-477E-90A7-FB540605FDC7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'PR-FEB'!$B$69:$B$71</c:f>
              <c:strCache>
                <c:ptCount val="3"/>
                <c:pt idx="0">
                  <c:v>Enero 2021</c:v>
                </c:pt>
                <c:pt idx="1">
                  <c:v>Febrero 2021</c:v>
                </c:pt>
                <c:pt idx="2">
                  <c:v>Marzo 2021</c:v>
                </c:pt>
              </c:strCache>
            </c:strRef>
          </c:cat>
          <c:val>
            <c:numRef>
              <c:f>'PR-FEB'!$C$69:$C$71</c:f>
              <c:numCache>
                <c:formatCode>#,##0</c:formatCode>
                <c:ptCount val="3"/>
                <c:pt idx="0">
                  <c:v>3964353</c:v>
                </c:pt>
                <c:pt idx="1">
                  <c:v>4008789</c:v>
                </c:pt>
                <c:pt idx="2">
                  <c:v>3949640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A2C-477E-90A7-FB540605FDC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9805984"/>
        <c:axId val="379797128"/>
      </c:barChart>
      <c:catAx>
        <c:axId val="3798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797128"/>
        <c:crosses val="autoZero"/>
        <c:auto val="1"/>
        <c:lblAlgn val="ctr"/>
        <c:lblOffset val="100"/>
        <c:noMultiLvlLbl val="0"/>
      </c:catAx>
      <c:valAx>
        <c:axId val="379797128"/>
        <c:scaling>
          <c:orientation val="minMax"/>
          <c:min val="3500000"/>
        </c:scaling>
        <c:delete val="0"/>
        <c:axPos val="l"/>
        <c:majorGridlines>
          <c:spPr>
            <a:ln w="9525" cap="flat" cmpd="sng" algn="ctr">
              <a:solidFill>
                <a:schemeClr val="accent5">
                  <a:lumMod val="60000"/>
                  <a:lumOff val="40000"/>
                  <a:alpha val="20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80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'PR-(var)'!$C$5</c:f>
              <c:strCache>
                <c:ptCount val="1"/>
                <c:pt idx="0">
                  <c:v>Final de mes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02F-4799-B758-16ECA72BF0E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02F-4799-B758-16ECA72BF0E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02F-4799-B758-16ECA72BF0E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02F-4799-B758-16ECA72BF0E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02F-4799-B758-16ECA72BF0E5}"/>
              </c:ext>
            </c:extLst>
          </c:dPt>
          <c:dLbls>
            <c:numFmt formatCode="#,##0_ ;[Red]\-#,##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'PR-(var)'!$D$27:$D$31</c:f>
              <c:strCache>
                <c:ptCount val="5"/>
                <c:pt idx="0">
                  <c:v>Primera Ola</c:v>
                </c:pt>
                <c:pt idx="1">
                  <c:v>Desescalada</c:v>
                </c:pt>
                <c:pt idx="2">
                  <c:v>Segunda Ola</c:v>
                </c:pt>
                <c:pt idx="3">
                  <c:v>Tercera Ola</c:v>
                </c:pt>
                <c:pt idx="4">
                  <c:v>Marzo 2021</c:v>
                </c:pt>
              </c:strCache>
            </c:strRef>
          </c:cat>
          <c:val>
            <c:numRef>
              <c:f>'PR-(var)'!$C$27:$C$31</c:f>
              <c:numCache>
                <c:formatCode>#,##0_ ;[Red]\-#,##0\ </c:formatCode>
                <c:ptCount val="5"/>
                <c:pt idx="0">
                  <c:v>585156</c:v>
                </c:pt>
                <c:pt idx="1">
                  <c:v>-54718</c:v>
                </c:pt>
                <c:pt idx="2">
                  <c:v>111652</c:v>
                </c:pt>
                <c:pt idx="3">
                  <c:v>120652</c:v>
                </c:pt>
                <c:pt idx="4" formatCode="General">
                  <c:v>-59149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02F-4799-B758-16ECA72BF0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46888623"/>
        <c:axId val="1299710511"/>
      </c:barChart>
      <c:catAx>
        <c:axId val="1246888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spc="2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1299710511"/>
        <c:crosses val="autoZero"/>
        <c:auto val="1"/>
        <c:lblAlgn val="ctr"/>
        <c:lblOffset val="100"/>
        <c:noMultiLvlLbl val="0"/>
      </c:catAx>
      <c:valAx>
        <c:axId val="129971051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accent5">
                  <a:lumMod val="50000"/>
                  <a:alpha val="12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crossAx val="12468886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0A9-4A44-BB85-0DA4BA7B8AD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0A9-4A44-BB85-0DA4BA7B8AD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0A9-4A44-BB85-0DA4BA7B8AD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0A9-4A44-BB85-0DA4BA7B8AD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0A9-4A44-BB85-0DA4BA7B8ADA}"/>
              </c:ext>
            </c:extLst>
          </c:dPt>
          <c:dLbls>
            <c:numFmt formatCode="#,##0_ ;[Red]\-#,##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sectores!$B$11:$B$15</c:f>
              <c:strCache>
                <c:ptCount val="5"/>
                <c:pt idx="0">
                  <c:v>Servicios</c:v>
                </c:pt>
                <c:pt idx="1">
                  <c:v>Construcción</c:v>
                </c:pt>
                <c:pt idx="2">
                  <c:v>Industria</c:v>
                </c:pt>
                <c:pt idx="3">
                  <c:v>Agricultura</c:v>
                </c:pt>
                <c:pt idx="4">
                  <c:v>Sin Actividad</c:v>
                </c:pt>
              </c:strCache>
            </c:strRef>
          </c:cat>
          <c:val>
            <c:numRef>
              <c:f>sectores!$C$11:$C$15</c:f>
              <c:numCache>
                <c:formatCode>#,##0</c:formatCode>
                <c:ptCount val="5"/>
                <c:pt idx="0">
                  <c:v>-53686</c:v>
                </c:pt>
                <c:pt idx="1">
                  <c:v>-7685</c:v>
                </c:pt>
                <c:pt idx="2">
                  <c:v>-3675</c:v>
                </c:pt>
                <c:pt idx="3">
                  <c:v>2368</c:v>
                </c:pt>
                <c:pt idx="4">
                  <c:v>3529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0A9-4A44-BB85-0DA4BA7B8A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85999128"/>
        <c:axId val="485928160"/>
      </c:barChart>
      <c:catAx>
        <c:axId val="485999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spc="2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85928160"/>
        <c:crosses val="autoZero"/>
        <c:auto val="1"/>
        <c:lblAlgn val="ctr"/>
        <c:lblOffset val="100"/>
        <c:noMultiLvlLbl val="0"/>
      </c:catAx>
      <c:valAx>
        <c:axId val="485928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5">
                  <a:lumMod val="40000"/>
                  <a:lumOff val="60000"/>
                  <a:alpha val="20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85999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87C-4F6F-B253-68625ED8A69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94A-4326-8A62-B1085C611D8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genero!$B$11:$B$12</c:f>
              <c:strCache>
                <c:ptCount val="2"/>
                <c:pt idx="0">
                  <c:v>Mujeres</c:v>
                </c:pt>
                <c:pt idx="1">
                  <c:v>Hombres</c:v>
                </c:pt>
              </c:strCache>
            </c:strRef>
          </c:cat>
          <c:val>
            <c:numRef>
              <c:f>genero!$D$11:$D$12</c:f>
              <c:numCache>
                <c:formatCode>#,##0</c:formatCode>
                <c:ptCount val="2"/>
                <c:pt idx="0">
                  <c:v>-26680</c:v>
                </c:pt>
                <c:pt idx="1">
                  <c:v>-32469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7C-4F6F-B253-68625ED8A6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85999128"/>
        <c:axId val="485928160"/>
      </c:barChart>
      <c:catAx>
        <c:axId val="485999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85928160"/>
        <c:crosses val="autoZero"/>
        <c:auto val="1"/>
        <c:lblAlgn val="ctr"/>
        <c:lblOffset val="100"/>
        <c:noMultiLvlLbl val="0"/>
      </c:catAx>
      <c:valAx>
        <c:axId val="485928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5">
                  <a:lumMod val="60000"/>
                  <a:lumOff val="40000"/>
                  <a:alpha val="20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85999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'Menores 25'!$B$29</c:f>
              <c:strCache>
                <c:ptCount val="1"/>
                <c:pt idx="0">
                  <c:v>Menores 25 años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BBB-459F-8B9D-7F8C98DEE95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BBB-459F-8B9D-7F8C98DEE95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BBB-459F-8B9D-7F8C98DEE95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BBB-459F-8B9D-7F8C98DEE95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BBB-459F-8B9D-7F8C98DEE95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BBB-459F-8B9D-7F8C98DEE95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BBB-459F-8B9D-7F8C98DEE95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BBB-459F-8B9D-7F8C98DEE953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7BBB-459F-8B9D-7F8C98DEE953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7BBB-459F-8B9D-7F8C98DEE95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7BBB-459F-8B9D-7F8C98DEE953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7BBB-459F-8B9D-7F8C98DEE953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7BBB-459F-8B9D-7F8C98DEE953}"/>
              </c:ext>
            </c:extLst>
          </c:dPt>
          <c:dLbls>
            <c:dLbl>
              <c:idx val="4"/>
              <c:numFmt formatCode="#,##0_ ;[Red]\-#,##0\ 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7BBB-459F-8B9D-7F8C98DEE953}"/>
                </c:ext>
              </c:extLst>
            </c:dLbl>
            <c:dLbl>
              <c:idx val="5"/>
              <c:numFmt formatCode="#,##0_ ;[Red]\-#,##0\ 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7BBB-459F-8B9D-7F8C98DEE953}"/>
                </c:ext>
              </c:extLst>
            </c:dLbl>
            <c:numFmt formatCode="#,##0_ ;[Red]\-#,##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'Menores 25'!$C$28:$O$28</c:f>
              <c:strCache>
                <c:ptCount val="13"/>
                <c:pt idx="0">
                  <c:v>Marzo</c:v>
                </c:pt>
                <c:pt idx="1">
                  <c:v>Abril</c:v>
                </c:pt>
                <c:pt idx="2">
                  <c:v>Mayo</c:v>
                </c:pt>
                <c:pt idx="3">
                  <c:v>Junio</c:v>
                </c:pt>
                <c:pt idx="4">
                  <c:v>Julio</c:v>
                </c:pt>
                <c:pt idx="5">
                  <c:v>Agosto</c:v>
                </c:pt>
                <c:pt idx="6">
                  <c:v>Septiembre</c:v>
                </c:pt>
                <c:pt idx="7">
                  <c:v>Octubre</c:v>
                </c:pt>
                <c:pt idx="8">
                  <c:v>Noviembre</c:v>
                </c:pt>
                <c:pt idx="9">
                  <c:v>Diciembre</c:v>
                </c:pt>
                <c:pt idx="10">
                  <c:v>Enero</c:v>
                </c:pt>
                <c:pt idx="11">
                  <c:v>Febrero</c:v>
                </c:pt>
                <c:pt idx="12">
                  <c:v>Marzo</c:v>
                </c:pt>
              </c:strCache>
            </c:strRef>
          </c:cat>
          <c:val>
            <c:numRef>
              <c:f>'Menores 25'!$C$29:$O$29</c:f>
              <c:numCache>
                <c:formatCode>#,##0</c:formatCode>
                <c:ptCount val="13"/>
                <c:pt idx="0">
                  <c:v>26112</c:v>
                </c:pt>
                <c:pt idx="1">
                  <c:v>31262</c:v>
                </c:pt>
                <c:pt idx="2">
                  <c:v>7752</c:v>
                </c:pt>
                <c:pt idx="3">
                  <c:v>16584</c:v>
                </c:pt>
                <c:pt idx="4">
                  <c:v>-21794</c:v>
                </c:pt>
                <c:pt idx="5">
                  <c:v>7804</c:v>
                </c:pt>
                <c:pt idx="6">
                  <c:v>16657</c:v>
                </c:pt>
                <c:pt idx="7">
                  <c:v>16161</c:v>
                </c:pt>
                <c:pt idx="8">
                  <c:v>3733</c:v>
                </c:pt>
                <c:pt idx="9">
                  <c:v>-2722</c:v>
                </c:pt>
                <c:pt idx="10">
                  <c:v>-5874</c:v>
                </c:pt>
                <c:pt idx="11">
                  <c:v>9280</c:v>
                </c:pt>
                <c:pt idx="12" formatCode="General">
                  <c:v>-8610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7BBB-459F-8B9D-7F8C98DEE9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85999128"/>
        <c:axId val="485928160"/>
      </c:barChart>
      <c:catAx>
        <c:axId val="485999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accent5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85928160"/>
        <c:crosses val="autoZero"/>
        <c:auto val="1"/>
        <c:lblAlgn val="ctr"/>
        <c:lblOffset val="100"/>
        <c:noMultiLvlLbl val="0"/>
      </c:catAx>
      <c:valAx>
        <c:axId val="485928160"/>
        <c:scaling>
          <c:orientation val="minMax"/>
          <c:max val="40000"/>
        </c:scaling>
        <c:delete val="0"/>
        <c:axPos val="l"/>
        <c:majorGridlines>
          <c:spPr>
            <a:ln w="9525" cap="flat" cmpd="sng" algn="ctr">
              <a:solidFill>
                <a:schemeClr val="accent5">
                  <a:lumMod val="50000"/>
                  <a:alpha val="12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85999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325576428930639E-2"/>
          <c:y val="3.647381636227464E-2"/>
          <c:w val="0.92784269420390697"/>
          <c:h val="0.87827874366149727"/>
        </c:manualLayout>
      </c:layout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D80-43B9-AFDA-7B12B33EE9A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D80-43B9-AFDA-7B12B33EE9A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D80-43B9-AFDA-7B12B33EE9A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D80-43B9-AFDA-7B12B33EE9A5}"/>
              </c:ext>
            </c:extLst>
          </c:dPt>
          <c:dPt>
            <c:idx val="4"/>
            <c:invertIfNegative val="0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D80-43B9-AFDA-7B12B33EE9A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D80-43B9-AFDA-7B12B33EE9A5}"/>
              </c:ext>
            </c:extLst>
          </c:dPt>
          <c:dPt>
            <c:idx val="6"/>
            <c:invertIfNegative val="0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D80-43B9-AFDA-7B12B33EE9A5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D80-43B9-AFDA-7B12B33EE9A5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ED80-43B9-AFDA-7B12B33EE9A5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ED80-43B9-AFDA-7B12B33EE9A5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ED80-43B9-AFDA-7B12B33EE9A5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ED80-43B9-AFDA-7B12B33EE9A5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ED80-43B9-AFDA-7B12B33EE9A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'CONTRATOS (2021)'!$B$8:$B$20</c:f>
              <c:strCache>
                <c:ptCount val="13"/>
                <c:pt idx="0">
                  <c:v>Marzo</c:v>
                </c:pt>
                <c:pt idx="1">
                  <c:v>Abril</c:v>
                </c:pt>
                <c:pt idx="2">
                  <c:v>Mayo</c:v>
                </c:pt>
                <c:pt idx="3">
                  <c:v>Junio</c:v>
                </c:pt>
                <c:pt idx="4">
                  <c:v>Julio</c:v>
                </c:pt>
                <c:pt idx="5">
                  <c:v>Agosto</c:v>
                </c:pt>
                <c:pt idx="6">
                  <c:v>Septiembre</c:v>
                </c:pt>
                <c:pt idx="7">
                  <c:v>Octubre</c:v>
                </c:pt>
                <c:pt idx="8">
                  <c:v>Noviembre</c:v>
                </c:pt>
                <c:pt idx="9">
                  <c:v>Diciembre</c:v>
                </c:pt>
                <c:pt idx="10">
                  <c:v>Enero 21</c:v>
                </c:pt>
                <c:pt idx="11">
                  <c:v>Febrero 21</c:v>
                </c:pt>
                <c:pt idx="12">
                  <c:v>Marzo 21</c:v>
                </c:pt>
              </c:strCache>
            </c:strRef>
          </c:cat>
          <c:val>
            <c:numRef>
              <c:f>'CONTRATOS (2021)'!$E$8:$E$20</c:f>
              <c:numCache>
                <c:formatCode>0.0%</c:formatCode>
                <c:ptCount val="13"/>
                <c:pt idx="0">
                  <c:v>0.73486649105651491</c:v>
                </c:pt>
                <c:pt idx="1">
                  <c:v>0.38134756413633697</c:v>
                </c:pt>
                <c:pt idx="2">
                  <c:v>0.40978956430498797</c:v>
                </c:pt>
                <c:pt idx="3">
                  <c:v>0.57720042349195699</c:v>
                </c:pt>
                <c:pt idx="4">
                  <c:v>0.70479604060881096</c:v>
                </c:pt>
                <c:pt idx="5">
                  <c:v>0.73600026843482758</c:v>
                </c:pt>
                <c:pt idx="6">
                  <c:v>0.77936442387337168</c:v>
                </c:pt>
                <c:pt idx="7">
                  <c:v>0.69731525735170174</c:v>
                </c:pt>
                <c:pt idx="8">
                  <c:v>0.8218090216980346</c:v>
                </c:pt>
                <c:pt idx="9">
                  <c:v>0.77867154083243884</c:v>
                </c:pt>
                <c:pt idx="10">
                  <c:v>0.73798826747172686</c:v>
                </c:pt>
                <c:pt idx="11">
                  <c:v>0.76016561708542274</c:v>
                </c:pt>
                <c:pt idx="12">
                  <c:v>0.82118819918495678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ED80-43B9-AFDA-7B12B33EE9A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9805984"/>
        <c:axId val="379797128"/>
      </c:barChart>
      <c:catAx>
        <c:axId val="3798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797128"/>
        <c:crosses val="autoZero"/>
        <c:auto val="1"/>
        <c:lblAlgn val="ctr"/>
        <c:lblOffset val="100"/>
        <c:noMultiLvlLbl val="0"/>
      </c:catAx>
      <c:valAx>
        <c:axId val="37979712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80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AE6D5-6095-C94C-8677-A12BED59C780}" type="datetimeFigureOut">
              <a:rPr lang="es-ES" smtClean="0"/>
              <a:t>6/4/21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8EEE6-3C77-294C-AD55-8363CD168A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701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b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2087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Indefinidos**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0106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05694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2166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23207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**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04731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5641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3561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ESTE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4983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5787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ESTE **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3689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8773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ESTE**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85712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93396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9921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A29F92-8CE3-8344-A064-2777CBAD06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94BB66-3C50-484B-8A23-2CBB0F0205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C36ED6-4A93-E944-9C2C-F6D5CC58D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6/4/21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5581EA-6EFE-6D44-A5A6-9C7171006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408E22-CED5-B547-8086-51958CD36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826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ABAC3-5816-2E40-A9D9-A96E1BE87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551EF6-1ABC-1E45-904A-AA3959AFA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8BEF9A-7779-7E45-83CA-ADE68C55A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6/4/21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3428B9-3E95-3F43-A981-8513D871A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BF90EE-AAE4-D341-B041-4D71BB175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693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978E48A-48BC-5F42-91A0-684A3CC8CE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621AB16-1A98-EE42-932B-38FD4A589A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CB69E9-68AB-7044-B02A-014E6AF9E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6/4/21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A893B4-E7CD-A342-9BCB-CC33F266D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DF8B28-D4D1-9840-AEAC-252D8A577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1029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064AF6-DE96-9444-8699-42E210DAD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9882AA-3568-4743-B88F-411A0887C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0727D6-55EF-4A43-BC3D-D0D85C4D0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6/4/21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911FEC-4703-144D-8650-3CD65A976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91B034-82B7-6044-B9D6-4CED61D27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403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9712E2-4EED-D849-BCF8-199B36A8C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05FF53-8E19-B142-A002-27CAB9400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461B2C-D017-8B40-8E79-7A7B7EC44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6/4/21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6B7B65-7227-D046-B6FB-27A7B10B3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734C5B-0345-9542-BBDD-F36540141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778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47385-2A54-DA42-9B72-2E34F79F8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1F3E74-FAEC-BF43-A552-9539BD44DB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5F8CD8-D207-4D4A-986D-AA46F719E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3681AF-9FCB-5840-9937-C5A234A1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6/4/21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2995D5-C509-E740-A6DC-B9EA855A6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6B67F5-CEC3-174B-A2A8-D0CFE21F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422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9DA15C-B4CB-834B-926B-16D7D383C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530072-1724-A448-9CF0-EEF30765C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90558FC-98DB-5D44-A388-E27E4A167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1662DF7-0EDA-274E-907F-CED52EB022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D8C600E-B594-D74D-B829-9312258613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DDB729C-6E63-454E-A884-12A33E0EE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6/4/21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6C8D34-2A69-9E43-B663-5C246AB84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9C4E3D5-0F36-C94E-8DEA-7513FCC14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305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F6D683-AB05-504B-A0C6-A941CEF66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5D385C4-1C77-8B44-9D59-F1885666F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6/4/21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CBB2CAD-6CA5-AA49-81FF-1F375A8E3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6BCBB7E-BB31-0843-95F8-2415DCD2C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9189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0BD0F39-3CEE-9948-868F-A62B3FE38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6/4/21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D2EA592-A798-AF4E-8FBA-D31DBB994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459772-EE83-E341-9B5D-F316E8DA5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6284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66C320-611F-5747-8712-4D5C57B84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899A20-C412-FA45-9AF9-02C8633C1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18C086E-1380-AF40-A52E-64781F72C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5B005C-9BE7-B34D-8BD5-0D406522B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6/4/21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33E91E-594E-104F-ACE6-DAF715B18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A2403A-26A8-FE40-A847-AAC1DA0E8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9552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A297AE-95A6-E643-BE98-97550A427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0DBFC1B-B13E-1341-B09B-887CA846F6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F3511EB-BC12-E541-B58B-84038704B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C531590-A10B-8E44-BD86-5291172AD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6/4/21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1A3AC4-AAA5-CC4B-9BA1-50BFFF03D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50D282-40EF-7946-997B-A52DCDD7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8588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EC53015-B13C-E946-BD60-495905AA8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EE1F6D-EF6C-A746-A900-079D2DF16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DADB91-BAF4-B444-ACC0-41B56D6E15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5F475-D76F-5E4E-BCAA-D445CF4956DC}" type="datetimeFigureOut">
              <a:rPr lang="es-ES" smtClean="0"/>
              <a:t>6/4/21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32446F-C3AA-2246-8C67-B5B53C1DA2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095CF2-E016-C74D-945F-449950B7C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6113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3B2D80A-CCC0-5140-BE0A-36EDE33CA600}"/>
              </a:ext>
            </a:extLst>
          </p:cNvPr>
          <p:cNvSpPr txBox="1"/>
          <p:nvPr/>
        </p:nvSpPr>
        <p:spPr>
          <a:xfrm>
            <a:off x="1175657" y="3857172"/>
            <a:ext cx="984068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REGISTRADO, </a:t>
            </a:r>
          </a:p>
          <a:p>
            <a:r>
              <a:rPr lang="es-ES" sz="4400" b="1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CONTRATOS Y PRESTACIONES</a:t>
            </a:r>
          </a:p>
          <a:p>
            <a:r>
              <a:rPr lang="es-ES" sz="3000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Marzo de 2021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7F11A9D-12DF-9E4C-A737-11F395FDF320}"/>
              </a:ext>
            </a:extLst>
          </p:cNvPr>
          <p:cNvSpPr txBox="1"/>
          <p:nvPr/>
        </p:nvSpPr>
        <p:spPr>
          <a:xfrm>
            <a:off x="8597181" y="6054682"/>
            <a:ext cx="4494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de abril de 2021</a:t>
            </a:r>
          </a:p>
        </p:txBody>
      </p:sp>
      <p:sp>
        <p:nvSpPr>
          <p:cNvPr id="8" name="Forma en L 7">
            <a:extLst>
              <a:ext uri="{FF2B5EF4-FFF2-40B4-BE49-F238E27FC236}">
                <a16:creationId xmlns:a16="http://schemas.microsoft.com/office/drawing/2014/main" id="{8703013D-3315-C146-B4D7-34685BA37FDB}"/>
              </a:ext>
            </a:extLst>
          </p:cNvPr>
          <p:cNvSpPr/>
          <p:nvPr/>
        </p:nvSpPr>
        <p:spPr>
          <a:xfrm>
            <a:off x="208693" y="3275902"/>
            <a:ext cx="3512457" cy="3302000"/>
          </a:xfrm>
          <a:prstGeom prst="corner">
            <a:avLst>
              <a:gd name="adj1" fmla="val 2833"/>
              <a:gd name="adj2" fmla="val 2833"/>
            </a:avLst>
          </a:prstGeom>
          <a:solidFill>
            <a:srgbClr val="FFCD00"/>
          </a:solidFill>
          <a:ln>
            <a:solidFill>
              <a:srgbClr val="FFC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Forma en L 8">
            <a:extLst>
              <a:ext uri="{FF2B5EF4-FFF2-40B4-BE49-F238E27FC236}">
                <a16:creationId xmlns:a16="http://schemas.microsoft.com/office/drawing/2014/main" id="{0843D243-9F01-1B46-B0F0-CA9AD69F9F7A}"/>
              </a:ext>
            </a:extLst>
          </p:cNvPr>
          <p:cNvSpPr/>
          <p:nvPr/>
        </p:nvSpPr>
        <p:spPr>
          <a:xfrm rot="10800000">
            <a:off x="8470850" y="210520"/>
            <a:ext cx="3512457" cy="3302000"/>
          </a:xfrm>
          <a:prstGeom prst="corner">
            <a:avLst>
              <a:gd name="adj1" fmla="val 2833"/>
              <a:gd name="adj2" fmla="val 2833"/>
            </a:avLst>
          </a:prstGeom>
          <a:solidFill>
            <a:srgbClr val="FFCD00"/>
          </a:solidFill>
          <a:ln>
            <a:solidFill>
              <a:srgbClr val="FFC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6F4865B-8B5F-452F-AF2B-57B96DC636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5078" y="1093606"/>
            <a:ext cx="9091944" cy="224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302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3917751F-AF57-9B42-86CB-D09614C854CB}"/>
              </a:ext>
            </a:extLst>
          </p:cNvPr>
          <p:cNvSpPr/>
          <p:nvPr/>
        </p:nvSpPr>
        <p:spPr>
          <a:xfrm>
            <a:off x="1699492" y="159669"/>
            <a:ext cx="9162472" cy="902514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AEBBC43-867B-CA49-8B13-1EC4BF5E3D1F}"/>
              </a:ext>
            </a:extLst>
          </p:cNvPr>
          <p:cNvSpPr txBox="1"/>
          <p:nvPr/>
        </p:nvSpPr>
        <p:spPr>
          <a:xfrm>
            <a:off x="1285818" y="219591"/>
            <a:ext cx="99898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ANUAL PARO REGISTRADO POR CC. AA.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Marzo 2021 – Marzo 2020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B0C6EDA-2698-400D-B714-8A0A22E0A5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035" y="1666754"/>
            <a:ext cx="11447929" cy="5031577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7AF44D46-5464-4CB8-B31B-901A471CA6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94" y="392692"/>
            <a:ext cx="1496508" cy="37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575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E984BC5-57D9-7E48-92B3-91F5914D106A}"/>
              </a:ext>
            </a:extLst>
          </p:cNvPr>
          <p:cNvSpPr/>
          <p:nvPr/>
        </p:nvSpPr>
        <p:spPr>
          <a:xfrm>
            <a:off x="1912619" y="431603"/>
            <a:ext cx="8366760" cy="1230640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2D91E17-1CB9-A541-86CD-0B6ECA5C6C79}"/>
              </a:ext>
            </a:extLst>
          </p:cNvPr>
          <p:cNvSpPr txBox="1"/>
          <p:nvPr/>
        </p:nvSpPr>
        <p:spPr>
          <a:xfrm>
            <a:off x="1101089" y="556128"/>
            <a:ext cx="99898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PORCENTAJE DE CONTRATOS REGISTRADOS</a:t>
            </a:r>
          </a:p>
          <a:p>
            <a:pPr algn="ctr"/>
            <a:r>
              <a:rPr lang="es-ES" sz="20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 EL MISMO MES DEL AÑO ANTERIOR</a:t>
            </a:r>
          </a:p>
          <a:p>
            <a:pPr algn="ctr"/>
            <a:r>
              <a:rPr lang="es-ES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Marzo 2020 – Marzo 2021</a:t>
            </a: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7744268E-4E71-4C60-AF3C-3E279D10881C}"/>
              </a:ext>
            </a:extLst>
          </p:cNvPr>
          <p:cNvGrpSpPr/>
          <p:nvPr/>
        </p:nvGrpSpPr>
        <p:grpSpPr>
          <a:xfrm>
            <a:off x="416689" y="1898248"/>
            <a:ext cx="11122848" cy="4768770"/>
            <a:chOff x="0" y="0"/>
            <a:chExt cx="10887075" cy="4933951"/>
          </a:xfrm>
        </p:grpSpPr>
        <p:graphicFrame>
          <p:nvGraphicFramePr>
            <p:cNvPr id="8" name="Gráfico 7">
              <a:extLst>
                <a:ext uri="{FF2B5EF4-FFF2-40B4-BE49-F238E27FC236}">
                  <a16:creationId xmlns:a16="http://schemas.microsoft.com/office/drawing/2014/main" id="{6D4553F8-21A9-40D6-BB88-BEEC343BD44A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753123446"/>
                </p:ext>
              </p:extLst>
            </p:nvPr>
          </p:nvGraphicFramePr>
          <p:xfrm>
            <a:off x="0" y="0"/>
            <a:ext cx="10887075" cy="493395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04A5CEDD-ACF9-4593-9804-A45588152DAA}"/>
                </a:ext>
              </a:extLst>
            </p:cNvPr>
            <p:cNvCxnSpPr/>
            <p:nvPr/>
          </p:nvCxnSpPr>
          <p:spPr>
            <a:xfrm>
              <a:off x="600075" y="1314450"/>
              <a:ext cx="10077450" cy="0"/>
            </a:xfrm>
            <a:prstGeom prst="line">
              <a:avLst/>
            </a:prstGeom>
            <a:ln w="31750">
              <a:solidFill>
                <a:srgbClr val="FF5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uadroTexto 5">
              <a:extLst>
                <a:ext uri="{FF2B5EF4-FFF2-40B4-BE49-F238E27FC236}">
                  <a16:creationId xmlns:a16="http://schemas.microsoft.com/office/drawing/2014/main" id="{3ECFDA55-DED0-4172-AABD-4FF74BE496E1}"/>
                </a:ext>
              </a:extLst>
            </p:cNvPr>
            <p:cNvSpPr txBox="1"/>
            <p:nvPr/>
          </p:nvSpPr>
          <p:spPr>
            <a:xfrm>
              <a:off x="2076450" y="638175"/>
              <a:ext cx="1466850" cy="314325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chemeClr val="lt1">
                  <a:shade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1400" b="1" dirty="0">
                  <a:solidFill>
                    <a:srgbClr val="FF5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Media: 68,3%</a:t>
              </a:r>
            </a:p>
          </p:txBody>
        </p:sp>
        <p:sp>
          <p:nvSpPr>
            <p:cNvPr id="11" name="Flecha: hacia abajo 10">
              <a:extLst>
                <a:ext uri="{FF2B5EF4-FFF2-40B4-BE49-F238E27FC236}">
                  <a16:creationId xmlns:a16="http://schemas.microsoft.com/office/drawing/2014/main" id="{2C1258F8-8593-497A-86B9-7A7BCC0BC50D}"/>
                </a:ext>
              </a:extLst>
            </p:cNvPr>
            <p:cNvSpPr/>
            <p:nvPr/>
          </p:nvSpPr>
          <p:spPr>
            <a:xfrm>
              <a:off x="2581275" y="981075"/>
              <a:ext cx="390525" cy="276225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s-ES" sz="1100"/>
            </a:p>
          </p:txBody>
        </p:sp>
      </p:grpSp>
      <p:pic>
        <p:nvPicPr>
          <p:cNvPr id="12" name="Imagen 11">
            <a:extLst>
              <a:ext uri="{FF2B5EF4-FFF2-40B4-BE49-F238E27FC236}">
                <a16:creationId xmlns:a16="http://schemas.microsoft.com/office/drawing/2014/main" id="{ECDED400-75F6-4E81-ADCC-7A4D10B6E6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681" y="431602"/>
            <a:ext cx="1496508" cy="370363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0BA16B8E-858B-524A-B5E2-289C78390CDD}"/>
              </a:ext>
            </a:extLst>
          </p:cNvPr>
          <p:cNvSpPr txBox="1"/>
          <p:nvPr/>
        </p:nvSpPr>
        <p:spPr>
          <a:xfrm>
            <a:off x="10577285" y="6463142"/>
            <a:ext cx="11131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*Respecto a 2019</a:t>
            </a:r>
          </a:p>
        </p:txBody>
      </p:sp>
    </p:spTree>
    <p:extLst>
      <p:ext uri="{BB962C8B-B14F-4D97-AF65-F5344CB8AC3E}">
        <p14:creationId xmlns:p14="http://schemas.microsoft.com/office/powerpoint/2010/main" val="1257743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876530A-FCBF-1E40-AA5B-05D721FE244F}"/>
              </a:ext>
            </a:extLst>
          </p:cNvPr>
          <p:cNvSpPr/>
          <p:nvPr/>
        </p:nvSpPr>
        <p:spPr>
          <a:xfrm>
            <a:off x="2028365" y="364098"/>
            <a:ext cx="8366760" cy="931965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094C41B-D5DC-6248-9804-18CBDED614FE}"/>
              </a:ext>
            </a:extLst>
          </p:cNvPr>
          <p:cNvSpPr txBox="1"/>
          <p:nvPr/>
        </p:nvSpPr>
        <p:spPr>
          <a:xfrm>
            <a:off x="1101089" y="453056"/>
            <a:ext cx="99898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CONTRATOS REGISTRADOS INDEFINIDOS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Meses de MARZO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14C7D96-4E87-4CFA-920C-CD1648CA31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81" y="431602"/>
            <a:ext cx="1496508" cy="370363"/>
          </a:xfrm>
          <a:prstGeom prst="rect">
            <a:avLst/>
          </a:prstGeom>
        </p:spPr>
      </p:pic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633B2DA9-068A-451D-9065-401F6E9D85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7133396"/>
              </p:ext>
            </p:extLst>
          </p:nvPr>
        </p:nvGraphicFramePr>
        <p:xfrm>
          <a:off x="462987" y="1926073"/>
          <a:ext cx="11213076" cy="4694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57776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E984BC5-57D9-7E48-92B3-91F5914D106A}"/>
              </a:ext>
            </a:extLst>
          </p:cNvPr>
          <p:cNvSpPr/>
          <p:nvPr/>
        </p:nvSpPr>
        <p:spPr>
          <a:xfrm>
            <a:off x="1912619" y="431603"/>
            <a:ext cx="8366760" cy="1081887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2D91E17-1CB9-A541-86CD-0B6ECA5C6C79}"/>
              </a:ext>
            </a:extLst>
          </p:cNvPr>
          <p:cNvSpPr txBox="1"/>
          <p:nvPr/>
        </p:nvSpPr>
        <p:spPr>
          <a:xfrm>
            <a:off x="1101089" y="650331"/>
            <a:ext cx="998982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PORCENTAJE DE CONTRATOS INDEFINIDOS SOBRE EL TOTAL</a:t>
            </a:r>
          </a:p>
          <a:p>
            <a:pPr algn="ctr"/>
            <a:r>
              <a:rPr lang="es-ES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Meses de marzo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ECDED400-75F6-4E81-ADCC-7A4D10B6E6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81" y="431602"/>
            <a:ext cx="1496508" cy="370363"/>
          </a:xfrm>
          <a:prstGeom prst="rect">
            <a:avLst/>
          </a:prstGeom>
        </p:spPr>
      </p:pic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18EBD912-18A7-408D-8A97-D706A9745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7899405"/>
              </p:ext>
            </p:extLst>
          </p:nvPr>
        </p:nvGraphicFramePr>
        <p:xfrm>
          <a:off x="472967" y="1732218"/>
          <a:ext cx="11107850" cy="4878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53188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E984BC5-57D9-7E48-92B3-91F5914D106A}"/>
              </a:ext>
            </a:extLst>
          </p:cNvPr>
          <p:cNvSpPr/>
          <p:nvPr/>
        </p:nvSpPr>
        <p:spPr>
          <a:xfrm>
            <a:off x="1912619" y="431603"/>
            <a:ext cx="8366760" cy="912288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2D91E17-1CB9-A541-86CD-0B6ECA5C6C79}"/>
              </a:ext>
            </a:extLst>
          </p:cNvPr>
          <p:cNvSpPr txBox="1"/>
          <p:nvPr/>
        </p:nvSpPr>
        <p:spPr>
          <a:xfrm>
            <a:off x="1101089" y="556128"/>
            <a:ext cx="998982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PORCENTAJE DE CONTRATOS INDEFINIDOS SOBRE EL TOTAL</a:t>
            </a:r>
          </a:p>
          <a:p>
            <a:pPr algn="ctr"/>
            <a:r>
              <a:rPr lang="es-ES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2002-2021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ECDED400-75F6-4E81-ADCC-7A4D10B6E6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81" y="431602"/>
            <a:ext cx="1496508" cy="370363"/>
          </a:xfrm>
          <a:prstGeom prst="rect">
            <a:avLst/>
          </a:prstGeom>
        </p:spPr>
      </p:pic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F399F4F6-5DAE-4A5B-9ABA-81E883EDC1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4726283"/>
              </p:ext>
            </p:extLst>
          </p:nvPr>
        </p:nvGraphicFramePr>
        <p:xfrm>
          <a:off x="550863" y="1857451"/>
          <a:ext cx="11125200" cy="4632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03745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E984BC5-57D9-7E48-92B3-91F5914D106A}"/>
              </a:ext>
            </a:extLst>
          </p:cNvPr>
          <p:cNvSpPr/>
          <p:nvPr/>
        </p:nvSpPr>
        <p:spPr>
          <a:xfrm>
            <a:off x="1912619" y="431603"/>
            <a:ext cx="8366760" cy="934210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2D91E17-1CB9-A541-86CD-0B6ECA5C6C79}"/>
              </a:ext>
            </a:extLst>
          </p:cNvPr>
          <p:cNvSpPr txBox="1"/>
          <p:nvPr/>
        </p:nvSpPr>
        <p:spPr>
          <a:xfrm>
            <a:off x="1101089" y="567703"/>
            <a:ext cx="998982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CONTRATOS CONVERTIDOS EN INDEFINIDOS</a:t>
            </a:r>
          </a:p>
          <a:p>
            <a:pPr algn="ctr"/>
            <a:r>
              <a:rPr lang="es-ES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Meses de Marzo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ECDED400-75F6-4E81-ADCC-7A4D10B6E6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81" y="431602"/>
            <a:ext cx="1496508" cy="370363"/>
          </a:xfrm>
          <a:prstGeom prst="rect">
            <a:avLst/>
          </a:prstGeom>
        </p:spPr>
      </p:pic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A76BC9FA-A239-4852-B422-5B6479F184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3523767"/>
              </p:ext>
            </p:extLst>
          </p:nvPr>
        </p:nvGraphicFramePr>
        <p:xfrm>
          <a:off x="405114" y="1817225"/>
          <a:ext cx="11354764" cy="4768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7607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CF5511D9-1F8B-624E-8234-C57EFF685842}"/>
              </a:ext>
            </a:extLst>
          </p:cNvPr>
          <p:cNvSpPr/>
          <p:nvPr/>
        </p:nvSpPr>
        <p:spPr>
          <a:xfrm>
            <a:off x="1912619" y="431602"/>
            <a:ext cx="8366760" cy="1232305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EVOLUCIÓN DEL GASTO EN PRESTACIONES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(millones de euros)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2020-2021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1C60D423-C53B-447D-A809-4602360EEE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7433188"/>
              </p:ext>
            </p:extLst>
          </p:nvPr>
        </p:nvGraphicFramePr>
        <p:xfrm>
          <a:off x="550863" y="2002421"/>
          <a:ext cx="11125200" cy="4595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ED768155-7652-44A5-A169-A63316EFC2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681" y="431602"/>
            <a:ext cx="1496508" cy="37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398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CF5511D9-1F8B-624E-8234-C57EFF685842}"/>
              </a:ext>
            </a:extLst>
          </p:cNvPr>
          <p:cNvSpPr/>
          <p:nvPr/>
        </p:nvSpPr>
        <p:spPr>
          <a:xfrm>
            <a:off x="1912619" y="431602"/>
            <a:ext cx="8366760" cy="1232305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EVOLUCIÓN DEL GASTO EN PRESTACIONES ERTE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(millones de euros)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2020-2021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C968B335-BC14-4F73-BF12-A707121D28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0448523"/>
              </p:ext>
            </p:extLst>
          </p:nvPr>
        </p:nvGraphicFramePr>
        <p:xfrm>
          <a:off x="550863" y="1956123"/>
          <a:ext cx="11125199" cy="462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609BC46B-CE3A-431E-AE95-E526F26A4D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681" y="431602"/>
            <a:ext cx="1496508" cy="37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950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CF5511D9-1F8B-624E-8234-C57EFF685842}"/>
              </a:ext>
            </a:extLst>
          </p:cNvPr>
          <p:cNvSpPr/>
          <p:nvPr/>
        </p:nvSpPr>
        <p:spPr>
          <a:xfrm>
            <a:off x="2118806" y="431602"/>
            <a:ext cx="8979499" cy="1232305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EXPEDIENTE DE REGULACIÓN DE EMPLEO COMO CAUSA DEL DERECHO DE PRESTACIÓN CONTRIBUTIVA DE DESEMPLEO (ALTAS) </a:t>
            </a:r>
            <a:r>
              <a:rPr lang="es-ES" sz="16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2007-2020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ED768155-7652-44A5-A169-A63316EFC2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81" y="431602"/>
            <a:ext cx="1496508" cy="370363"/>
          </a:xfrm>
          <a:prstGeom prst="rect">
            <a:avLst/>
          </a:prstGeom>
        </p:spPr>
      </p:pic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8EB3FF09-AB72-417E-9786-FF3CC18733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1126262"/>
              </p:ext>
            </p:extLst>
          </p:nvPr>
        </p:nvGraphicFramePr>
        <p:xfrm>
          <a:off x="550863" y="1663908"/>
          <a:ext cx="11125199" cy="4933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627426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rma en L 2">
            <a:extLst>
              <a:ext uri="{FF2B5EF4-FFF2-40B4-BE49-F238E27FC236}">
                <a16:creationId xmlns:a16="http://schemas.microsoft.com/office/drawing/2014/main" id="{5DF2E7FB-241E-C94B-A12E-58E4542712FF}"/>
              </a:ext>
            </a:extLst>
          </p:cNvPr>
          <p:cNvSpPr/>
          <p:nvPr/>
        </p:nvSpPr>
        <p:spPr>
          <a:xfrm rot="10800000">
            <a:off x="8470850" y="210520"/>
            <a:ext cx="3512457" cy="3302000"/>
          </a:xfrm>
          <a:prstGeom prst="corner">
            <a:avLst>
              <a:gd name="adj1" fmla="val 2833"/>
              <a:gd name="adj2" fmla="val 2833"/>
            </a:avLst>
          </a:prstGeom>
          <a:solidFill>
            <a:srgbClr val="FFCD00"/>
          </a:solidFill>
          <a:ln>
            <a:solidFill>
              <a:srgbClr val="FFC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Forma en L 3">
            <a:extLst>
              <a:ext uri="{FF2B5EF4-FFF2-40B4-BE49-F238E27FC236}">
                <a16:creationId xmlns:a16="http://schemas.microsoft.com/office/drawing/2014/main" id="{F4A8E10F-B8B0-964D-901E-A9F706EC1D34}"/>
              </a:ext>
            </a:extLst>
          </p:cNvPr>
          <p:cNvSpPr/>
          <p:nvPr/>
        </p:nvSpPr>
        <p:spPr>
          <a:xfrm>
            <a:off x="208693" y="3275902"/>
            <a:ext cx="3512457" cy="3302000"/>
          </a:xfrm>
          <a:prstGeom prst="corner">
            <a:avLst>
              <a:gd name="adj1" fmla="val 2833"/>
              <a:gd name="adj2" fmla="val 2833"/>
            </a:avLst>
          </a:prstGeom>
          <a:solidFill>
            <a:srgbClr val="FFCD00"/>
          </a:solidFill>
          <a:ln>
            <a:solidFill>
              <a:srgbClr val="FFC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EBD3E2C-EBC7-4B0C-B486-42263F848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5078" y="2153569"/>
            <a:ext cx="9091944" cy="224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733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B6BC053-8A12-FF49-9E74-E7EDF87368AF}"/>
              </a:ext>
            </a:extLst>
          </p:cNvPr>
          <p:cNvSpPr/>
          <p:nvPr/>
        </p:nvSpPr>
        <p:spPr>
          <a:xfrm>
            <a:off x="1912619" y="352625"/>
            <a:ext cx="8366760" cy="1391050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8F164CE-067B-014D-9EC6-E76BB888D042}"/>
              </a:ext>
            </a:extLst>
          </p:cNvPr>
          <p:cNvSpPr txBox="1"/>
          <p:nvPr/>
        </p:nvSpPr>
        <p:spPr>
          <a:xfrm>
            <a:off x="1101089" y="494152"/>
            <a:ext cx="99898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6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MENSUAL DEL PARO REGISTRADO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Meses de marzo</a:t>
            </a:r>
            <a:b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2009-2021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46B51D3F-DB92-4ACF-88E9-80856E93A3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6511872"/>
              </p:ext>
            </p:extLst>
          </p:nvPr>
        </p:nvGraphicFramePr>
        <p:xfrm>
          <a:off x="510997" y="2000249"/>
          <a:ext cx="11170006" cy="4489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Imagen 9">
            <a:extLst>
              <a:ext uri="{FF2B5EF4-FFF2-40B4-BE49-F238E27FC236}">
                <a16:creationId xmlns:a16="http://schemas.microsoft.com/office/drawing/2014/main" id="{6A41A0FC-3DE6-406E-B067-449BBCC7AE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681" y="431602"/>
            <a:ext cx="1496508" cy="37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912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B318433B-EDA5-D34A-9F69-A543552F58DE}"/>
              </a:ext>
            </a:extLst>
          </p:cNvPr>
          <p:cNvSpPr/>
          <p:nvPr/>
        </p:nvSpPr>
        <p:spPr>
          <a:xfrm>
            <a:off x="1912619" y="391167"/>
            <a:ext cx="8366760" cy="1029419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B98683-8A2F-884D-AF22-871729BC2A46}"/>
              </a:ext>
            </a:extLst>
          </p:cNvPr>
          <p:cNvSpPr txBox="1"/>
          <p:nvPr/>
        </p:nvSpPr>
        <p:spPr>
          <a:xfrm>
            <a:off x="1199877" y="507175"/>
            <a:ext cx="979224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D79B55D-63A3-334A-B85F-B6D543A608C6}"/>
              </a:ext>
            </a:extLst>
          </p:cNvPr>
          <p:cNvSpPr txBox="1"/>
          <p:nvPr/>
        </p:nvSpPr>
        <p:spPr>
          <a:xfrm>
            <a:off x="4539344" y="872017"/>
            <a:ext cx="435972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Meses de marzo</a:t>
            </a:r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2009-2021</a:t>
            </a:r>
          </a:p>
          <a:p>
            <a:endParaRPr lang="es-ES" dirty="0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6514A91-3042-44F7-A4B5-A4F4EA36AF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8612857"/>
              </p:ext>
            </p:extLst>
          </p:nvPr>
        </p:nvGraphicFramePr>
        <p:xfrm>
          <a:off x="510995" y="2057400"/>
          <a:ext cx="11170006" cy="4582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F6E7B2A4-2DAF-4B7B-9619-9C535AD6D1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681" y="431602"/>
            <a:ext cx="1496508" cy="37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376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B318433B-EDA5-D34A-9F69-A543552F58DE}"/>
              </a:ext>
            </a:extLst>
          </p:cNvPr>
          <p:cNvSpPr/>
          <p:nvPr/>
        </p:nvSpPr>
        <p:spPr>
          <a:xfrm>
            <a:off x="1912619" y="391168"/>
            <a:ext cx="8366760" cy="1034112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B98683-8A2F-884D-AF22-871729BC2A46}"/>
              </a:ext>
            </a:extLst>
          </p:cNvPr>
          <p:cNvSpPr txBox="1"/>
          <p:nvPr/>
        </p:nvSpPr>
        <p:spPr>
          <a:xfrm>
            <a:off x="1199877" y="563506"/>
            <a:ext cx="979224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</a:t>
            </a:r>
            <a:b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  <a:endParaRPr lang="es-ES" sz="2500" dirty="0">
              <a:solidFill>
                <a:srgbClr val="0054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6E7B2A4-2DAF-4B7B-9619-9C535AD6D1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81" y="431602"/>
            <a:ext cx="1496508" cy="370363"/>
          </a:xfrm>
          <a:prstGeom prst="rect">
            <a:avLst/>
          </a:prstGeom>
        </p:spPr>
      </p:pic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0D8E7677-D6CC-4DFC-875C-219BB32F07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9570471"/>
              </p:ext>
            </p:extLst>
          </p:nvPr>
        </p:nvGraphicFramePr>
        <p:xfrm>
          <a:off x="476249" y="1584961"/>
          <a:ext cx="11199814" cy="5025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D8E7677-D6CC-4DFC-875C-219BB32F07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168518"/>
              </p:ext>
            </p:extLst>
          </p:nvPr>
        </p:nvGraphicFramePr>
        <p:xfrm>
          <a:off x="462596" y="1584961"/>
          <a:ext cx="11253155" cy="5025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33386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B318433B-EDA5-D34A-9F69-A543552F58DE}"/>
              </a:ext>
            </a:extLst>
          </p:cNvPr>
          <p:cNvSpPr/>
          <p:nvPr/>
        </p:nvSpPr>
        <p:spPr>
          <a:xfrm>
            <a:off x="1775012" y="451923"/>
            <a:ext cx="8740587" cy="1011117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B98683-8A2F-884D-AF22-871729BC2A46}"/>
              </a:ext>
            </a:extLst>
          </p:cNvPr>
          <p:cNvSpPr txBox="1"/>
          <p:nvPr/>
        </p:nvSpPr>
        <p:spPr>
          <a:xfrm>
            <a:off x="1101090" y="575014"/>
            <a:ext cx="998982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Variaciones según situación sanitaria y de restricciones</a:t>
            </a:r>
            <a:br>
              <a:rPr lang="es-ES" sz="32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000" dirty="0">
              <a:solidFill>
                <a:srgbClr val="0054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3EF2C8D-74B5-9B41-8C73-A276FB630359}"/>
              </a:ext>
            </a:extLst>
          </p:cNvPr>
          <p:cNvSpPr txBox="1"/>
          <p:nvPr/>
        </p:nvSpPr>
        <p:spPr>
          <a:xfrm>
            <a:off x="1249678" y="6269771"/>
            <a:ext cx="1313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Marzo - abril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1D9C246-C38F-BD4E-87F9-803F5C82DFD8}"/>
              </a:ext>
            </a:extLst>
          </p:cNvPr>
          <p:cNvSpPr txBox="1"/>
          <p:nvPr/>
        </p:nvSpPr>
        <p:spPr>
          <a:xfrm>
            <a:off x="3163802" y="6267795"/>
            <a:ext cx="2118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Mayo - septiembre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F71D932-E185-824E-BDFF-59489D0113D3}"/>
              </a:ext>
            </a:extLst>
          </p:cNvPr>
          <p:cNvSpPr txBox="1"/>
          <p:nvPr/>
        </p:nvSpPr>
        <p:spPr>
          <a:xfrm>
            <a:off x="5281866" y="6267795"/>
            <a:ext cx="2118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Octubre - diciembre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6F6E3FD-8445-4548-9260-4C008289335C}"/>
              </a:ext>
            </a:extLst>
          </p:cNvPr>
          <p:cNvSpPr txBox="1"/>
          <p:nvPr/>
        </p:nvSpPr>
        <p:spPr>
          <a:xfrm>
            <a:off x="7587531" y="6275135"/>
            <a:ext cx="2118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Enero y febrero</a:t>
            </a: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435CB266-25B3-48A4-B319-07D1E6421C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103411"/>
              </p:ext>
            </p:extLst>
          </p:nvPr>
        </p:nvGraphicFramePr>
        <p:xfrm>
          <a:off x="462987" y="1614835"/>
          <a:ext cx="11178657" cy="4722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3" name="Imagen 12">
            <a:extLst>
              <a:ext uri="{FF2B5EF4-FFF2-40B4-BE49-F238E27FC236}">
                <a16:creationId xmlns:a16="http://schemas.microsoft.com/office/drawing/2014/main" id="{408B9408-E711-41FD-B3D8-2DD46C6BE8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893" y="425882"/>
            <a:ext cx="1496508" cy="37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714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4977915D-4431-3A4F-9625-7ABFBAA9B7B9}"/>
              </a:ext>
            </a:extLst>
          </p:cNvPr>
          <p:cNvSpPr/>
          <p:nvPr/>
        </p:nvSpPr>
        <p:spPr>
          <a:xfrm>
            <a:off x="1912619" y="497385"/>
            <a:ext cx="8366760" cy="1018929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3FD4337-5A1A-6D41-8D6F-6DF093AC3FC1}"/>
              </a:ext>
            </a:extLst>
          </p:cNvPr>
          <p:cNvSpPr txBox="1"/>
          <p:nvPr/>
        </p:nvSpPr>
        <p:spPr>
          <a:xfrm>
            <a:off x="1101089" y="617655"/>
            <a:ext cx="998982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MENSUAL DEL PARO POR SECTORES</a:t>
            </a:r>
            <a:b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Marzo de 2021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AA22EE75-56F8-456E-89BD-B595406E05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81" y="431602"/>
            <a:ext cx="1496508" cy="370363"/>
          </a:xfrm>
          <a:prstGeom prst="rect">
            <a:avLst/>
          </a:prstGeom>
        </p:spPr>
      </p:pic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3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1634433"/>
              </p:ext>
            </p:extLst>
          </p:nvPr>
        </p:nvGraphicFramePr>
        <p:xfrm>
          <a:off x="550863" y="1920128"/>
          <a:ext cx="11125200" cy="4694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06299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BF5B28A4-BF80-504A-B5EE-B9EC0361EF7B}"/>
              </a:ext>
            </a:extLst>
          </p:cNvPr>
          <p:cNvSpPr/>
          <p:nvPr/>
        </p:nvSpPr>
        <p:spPr>
          <a:xfrm>
            <a:off x="1912619" y="283646"/>
            <a:ext cx="8366760" cy="1077730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33D2760-F3B7-284D-BE96-55882B100A41}"/>
              </a:ext>
            </a:extLst>
          </p:cNvPr>
          <p:cNvSpPr txBox="1"/>
          <p:nvPr/>
        </p:nvSpPr>
        <p:spPr>
          <a:xfrm>
            <a:off x="1156624" y="434340"/>
            <a:ext cx="973724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MENSUAL PARO POR GÉNERO</a:t>
            </a:r>
            <a:b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Marzo de 2021</a:t>
            </a: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FA729E43-1B9D-41A0-97CC-45C08FE0F1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2403394"/>
              </p:ext>
            </p:extLst>
          </p:nvPr>
        </p:nvGraphicFramePr>
        <p:xfrm>
          <a:off x="550863" y="2141316"/>
          <a:ext cx="11266889" cy="4433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3" name="Imagen 12">
            <a:extLst>
              <a:ext uri="{FF2B5EF4-FFF2-40B4-BE49-F238E27FC236}">
                <a16:creationId xmlns:a16="http://schemas.microsoft.com/office/drawing/2014/main" id="{69228958-59CA-4F76-973D-F8AA3D6D67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681" y="431602"/>
            <a:ext cx="1496508" cy="37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804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ED302157-08FC-FD47-B566-C9C8958E3D4D}"/>
              </a:ext>
            </a:extLst>
          </p:cNvPr>
          <p:cNvSpPr/>
          <p:nvPr/>
        </p:nvSpPr>
        <p:spPr>
          <a:xfrm>
            <a:off x="1845130" y="264303"/>
            <a:ext cx="8735784" cy="1055485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43A3894-AB43-5842-9D5B-108F300E0C6F}"/>
              </a:ext>
            </a:extLst>
          </p:cNvPr>
          <p:cNvSpPr txBox="1"/>
          <p:nvPr/>
        </p:nvSpPr>
        <p:spPr>
          <a:xfrm>
            <a:off x="1182733" y="419715"/>
            <a:ext cx="99898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2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PARO REGISTRADO MENORES DE 25 AÑOS</a:t>
            </a:r>
            <a:br>
              <a:rPr lang="es-ES" sz="22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Variaciones mensuales</a:t>
            </a: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9C1D0D89-D87A-41F8-8619-6EC5A81183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9403200"/>
              </p:ext>
            </p:extLst>
          </p:nvPr>
        </p:nvGraphicFramePr>
        <p:xfrm>
          <a:off x="550863" y="1612180"/>
          <a:ext cx="11125199" cy="4981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3" name="Imagen 12">
            <a:extLst>
              <a:ext uri="{FF2B5EF4-FFF2-40B4-BE49-F238E27FC236}">
                <a16:creationId xmlns:a16="http://schemas.microsoft.com/office/drawing/2014/main" id="{D91D411F-1D37-47C6-B2E9-97EB990DB6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81" y="431602"/>
            <a:ext cx="1496508" cy="37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235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3917751F-AF57-9B42-86CB-D09614C854CB}"/>
              </a:ext>
            </a:extLst>
          </p:cNvPr>
          <p:cNvSpPr/>
          <p:nvPr/>
        </p:nvSpPr>
        <p:spPr>
          <a:xfrm>
            <a:off x="1699492" y="159669"/>
            <a:ext cx="9162472" cy="902514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AEBBC43-867B-CA49-8B13-1EC4BF5E3D1F}"/>
              </a:ext>
            </a:extLst>
          </p:cNvPr>
          <p:cNvSpPr txBox="1"/>
          <p:nvPr/>
        </p:nvSpPr>
        <p:spPr>
          <a:xfrm>
            <a:off x="1285818" y="219591"/>
            <a:ext cx="99898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MENSUAL PARO REGISTRADO POR CC. AA.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Marzo 2021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63598F8-DB27-46F3-9F18-47820FDAA4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994" y="1620457"/>
            <a:ext cx="11107271" cy="494306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6FC8D267-6CE4-4F49-84F5-FEFC415BB9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108" y="294478"/>
            <a:ext cx="1496508" cy="37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8177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4598</TotalTime>
  <Words>238</Words>
  <Application>Microsoft Macintosh PowerPoint</Application>
  <PresentationFormat>Panorámica</PresentationFormat>
  <Paragraphs>67</Paragraphs>
  <Slides>19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Mariña Sánchez Testas</dc:creator>
  <cp:lastModifiedBy>Mariña Sánchez Testas</cp:lastModifiedBy>
  <cp:revision>177</cp:revision>
  <cp:lastPrinted>2021-03-01T11:17:54Z</cp:lastPrinted>
  <dcterms:created xsi:type="dcterms:W3CDTF">2020-07-01T12:40:50Z</dcterms:created>
  <dcterms:modified xsi:type="dcterms:W3CDTF">2021-04-06T06:50:24Z</dcterms:modified>
</cp:coreProperties>
</file>