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96" r:id="rId3"/>
    <p:sldId id="316" r:id="rId4"/>
    <p:sldId id="282" r:id="rId5"/>
    <p:sldId id="265" r:id="rId6"/>
    <p:sldId id="311" r:id="rId7"/>
    <p:sldId id="269" r:id="rId8"/>
    <p:sldId id="303" r:id="rId9"/>
    <p:sldId id="308" r:id="rId10"/>
    <p:sldId id="287" r:id="rId11"/>
    <p:sldId id="317" r:id="rId12"/>
    <p:sldId id="281" r:id="rId13"/>
  </p:sldIdLst>
  <p:sldSz cx="12192000" cy="6858000"/>
  <p:notesSz cx="6735763" cy="98663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347" userDrawn="1">
          <p15:clr>
            <a:srgbClr val="A4A3A4"/>
          </p15:clr>
        </p15:guide>
        <p15:guide id="4" pos="7355" userDrawn="1">
          <p15:clr>
            <a:srgbClr val="A4A3A4"/>
          </p15:clr>
        </p15:guide>
        <p15:guide id="5" orient="horz" pos="4020" userDrawn="1">
          <p15:clr>
            <a:srgbClr val="A4A3A4"/>
          </p15:clr>
        </p15:guide>
        <p15:guide id="7" orient="horz" pos="30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RCIA SANJUAN, ANTONIO" initials="GSA" lastIdx="1" clrIdx="0">
    <p:extLst>
      <p:ext uri="{19B8F6BF-5375-455C-9EA6-DF929625EA0E}">
        <p15:presenceInfo xmlns:p15="http://schemas.microsoft.com/office/powerpoint/2012/main" userId="S-1-5-21-3565338061-4242805795-431756137-196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A042"/>
    <a:srgbClr val="68A242"/>
    <a:srgbClr val="FF5050"/>
    <a:srgbClr val="8CCBD3"/>
    <a:srgbClr val="A3C0C4"/>
    <a:srgbClr val="96DED7"/>
    <a:srgbClr val="00969C"/>
    <a:srgbClr val="D1ECF7"/>
    <a:srgbClr val="009193"/>
    <a:srgbClr val="86E7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32"/>
    <p:restoredTop sz="93750" autoAdjust="0"/>
  </p:normalViewPr>
  <p:slideViewPr>
    <p:cSldViewPr snapToGrid="0" snapToObjects="1" showGuides="1">
      <p:cViewPr varScale="1">
        <p:scale>
          <a:sx n="96" d="100"/>
          <a:sy n="96" d="100"/>
        </p:scale>
        <p:origin x="84" y="324"/>
      </p:cViewPr>
      <p:guideLst>
        <p:guide pos="347"/>
        <p:guide pos="7355"/>
        <p:guide orient="horz" pos="4020"/>
        <p:guide orient="horz" pos="3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MAYO%202021\RUEDA%20DE%20PRENSA\GRAFICOS%20RUEDA%20PRENSA%20PARO%20Mayo%20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MAYO%202021\RUEDA%20DE%20PRENSA\GRAFICOS%20RUEDA%20PRENSA%20PARO%20Mayo%202021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MAYO%202021\RUEDA%20DE%20PRENSA\GRAFICOS%20RUEDA%20PRENSA%20PARO%20Mayo%20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MAYO%202021\RUEDA%20DE%20PRENSA\GRAFICOS%20RUEDA%20PRENSA%20PARO%20Mayo%20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MAYO%202021\RUEDA%20DE%20PRENSA\GRAFICOS%20RUEDA%20PRENSA%20PARO%20Mayo%20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MAYO%202021\RUEDA%20DE%20PRENSA\GRAFICOS%20RUEDA%20PRENSA%20PARO%20Mayo%2020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MAYO%202021\RUEDA%20DE%20PRENSA\GRAFICOS%20RUEDA%20PRENSA%20PARO%20Mayo%20202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MAYO%202021\RUEDA%20DE%20PRENSA\GRAFICOS%20RUEDA%20PRENSA%20PARO%20Mayo%20202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MAYO%202021\RUEDA%20DE%20PRENSA\GRAFICOS%20RUEDA%20PRENSA%20PARO%20Mayo%20202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MAYO%202021\RUEDA%20DE%20PRENSA\GRAFICOS%20RUEDA%20PRENSA%20PARO%20Mayo%20202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4472C4"/>
            </a:solidFill>
            <a:ln>
              <a:noFill/>
            </a:ln>
            <a:effectLst/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6928-41AA-B277-C29FAF225D0A}"/>
              </c:ext>
            </c:extLst>
          </c:dPt>
          <c:dPt>
            <c:idx val="1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6928-41AA-B277-C29FAF225D0A}"/>
              </c:ext>
            </c:extLst>
          </c:dPt>
          <c:dPt>
            <c:idx val="2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2-6928-41AA-B277-C29FAF225D0A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6928-41AA-B277-C29FAF225D0A}"/>
              </c:ext>
            </c:extLst>
          </c:dPt>
          <c:dPt>
            <c:idx val="4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4-6928-41AA-B277-C29FAF225D0A}"/>
              </c:ext>
            </c:extLst>
          </c:dPt>
          <c:dPt>
            <c:idx val="5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6928-41AA-B277-C29FAF225D0A}"/>
              </c:ext>
            </c:extLst>
          </c:dPt>
          <c:dPt>
            <c:idx val="6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6-6928-41AA-B277-C29FAF225D0A}"/>
              </c:ext>
            </c:extLst>
          </c:dPt>
          <c:dPt>
            <c:idx val="7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7-6928-41AA-B277-C29FAF225D0A}"/>
              </c:ext>
            </c:extLst>
          </c:dPt>
          <c:dPt>
            <c:idx val="8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8-6928-41AA-B277-C29FAF225D0A}"/>
              </c:ext>
            </c:extLst>
          </c:dPt>
          <c:dPt>
            <c:idx val="9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9-6928-41AA-B277-C29FAF225D0A}"/>
              </c:ext>
            </c:extLst>
          </c:dPt>
          <c:dPt>
            <c:idx val="1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A-6928-41AA-B277-C29FAF225D0A}"/>
              </c:ext>
            </c:extLst>
          </c:dPt>
          <c:dPt>
            <c:idx val="11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B-6928-41AA-B277-C29FAF225D0A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'PR-mayo'!$B$19:$B$31</c:f>
              <c:numCache>
                <c:formatCode>General</c:formatCode>
                <c:ptCount val="1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</c:numCache>
            </c:numRef>
          </c:cat>
          <c:val>
            <c:numRef>
              <c:f>'PR-mayo'!$D$19:$D$31</c:f>
              <c:numCache>
                <c:formatCode>#,##0_ ;[Red]\-#,##0\ </c:formatCode>
                <c:ptCount val="13"/>
                <c:pt idx="0">
                  <c:v>-24741</c:v>
                </c:pt>
                <c:pt idx="1">
                  <c:v>-76223</c:v>
                </c:pt>
                <c:pt idx="2">
                  <c:v>-79701</c:v>
                </c:pt>
                <c:pt idx="3">
                  <c:v>-30113</c:v>
                </c:pt>
                <c:pt idx="4">
                  <c:v>-98265</c:v>
                </c:pt>
                <c:pt idx="5">
                  <c:v>-111916</c:v>
                </c:pt>
                <c:pt idx="6">
                  <c:v>-117985</c:v>
                </c:pt>
                <c:pt idx="7">
                  <c:v>-119768</c:v>
                </c:pt>
                <c:pt idx="8">
                  <c:v>-111908</c:v>
                </c:pt>
                <c:pt idx="9">
                  <c:v>-83738</c:v>
                </c:pt>
                <c:pt idx="10">
                  <c:v>-84075</c:v>
                </c:pt>
                <c:pt idx="11">
                  <c:v>26573</c:v>
                </c:pt>
                <c:pt idx="12">
                  <c:v>-129378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0000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C-6928-41AA-B277-C29FAF225D0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79805984"/>
        <c:axId val="379797128"/>
      </c:barChart>
      <c:catAx>
        <c:axId val="37980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379797128"/>
        <c:crosses val="autoZero"/>
        <c:auto val="1"/>
        <c:lblAlgn val="ctr"/>
        <c:lblOffset val="100"/>
        <c:noMultiLvlLbl val="0"/>
      </c:catAx>
      <c:valAx>
        <c:axId val="3797971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accent5">
                  <a:lumMod val="50000"/>
                  <a:alpha val="12000"/>
                </a:schemeClr>
              </a:solidFill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crossAx val="37980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4472C4"/>
            </a:solidFill>
            <a:ln>
              <a:noFill/>
            </a:ln>
            <a:effectLst/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6928-41AA-B277-C29FAF225D0A}"/>
              </c:ext>
            </c:extLst>
          </c:dPt>
          <c:dPt>
            <c:idx val="1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6928-41AA-B277-C29FAF225D0A}"/>
              </c:ext>
            </c:extLst>
          </c:dPt>
          <c:dPt>
            <c:idx val="2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2-6928-41AA-B277-C29FAF225D0A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6928-41AA-B277-C29FAF225D0A}"/>
              </c:ext>
            </c:extLst>
          </c:dPt>
          <c:dPt>
            <c:idx val="4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4-6928-41AA-B277-C29FAF225D0A}"/>
              </c:ext>
            </c:extLst>
          </c:dPt>
          <c:dPt>
            <c:idx val="5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6928-41AA-B277-C29FAF225D0A}"/>
              </c:ext>
            </c:extLst>
          </c:dPt>
          <c:dPt>
            <c:idx val="6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6-6928-41AA-B277-C29FAF225D0A}"/>
              </c:ext>
            </c:extLst>
          </c:dPt>
          <c:dPt>
            <c:idx val="7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7-6928-41AA-B277-C29FAF225D0A}"/>
              </c:ext>
            </c:extLst>
          </c:dPt>
          <c:dPt>
            <c:idx val="8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8-6928-41AA-B277-C29FAF225D0A}"/>
              </c:ext>
            </c:extLst>
          </c:dPt>
          <c:dPt>
            <c:idx val="9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9-6928-41AA-B277-C29FAF225D0A}"/>
              </c:ext>
            </c:extLst>
          </c:dPt>
          <c:dPt>
            <c:idx val="1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A-6928-41AA-B277-C29FAF225D0A}"/>
              </c:ext>
            </c:extLst>
          </c:dPt>
          <c:dPt>
            <c:idx val="11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B-6928-41AA-B277-C29FAF225D0A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'PR-mayo'!$B$19:$B$31</c:f>
              <c:numCache>
                <c:formatCode>General</c:formatCode>
                <c:ptCount val="1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</c:numCache>
            </c:numRef>
          </c:cat>
          <c:val>
            <c:numRef>
              <c:f>'PR-mayo'!$D$19:$D$31</c:f>
              <c:numCache>
                <c:formatCode>#,##0_ ;[Red]\-#,##0\ </c:formatCode>
                <c:ptCount val="13"/>
                <c:pt idx="0">
                  <c:v>-24741</c:v>
                </c:pt>
                <c:pt idx="1">
                  <c:v>-76223</c:v>
                </c:pt>
                <c:pt idx="2">
                  <c:v>-79701</c:v>
                </c:pt>
                <c:pt idx="3">
                  <c:v>-30113</c:v>
                </c:pt>
                <c:pt idx="4">
                  <c:v>-98265</c:v>
                </c:pt>
                <c:pt idx="5">
                  <c:v>-111916</c:v>
                </c:pt>
                <c:pt idx="6">
                  <c:v>-117985</c:v>
                </c:pt>
                <c:pt idx="7">
                  <c:v>-119768</c:v>
                </c:pt>
                <c:pt idx="8">
                  <c:v>-111908</c:v>
                </c:pt>
                <c:pt idx="9">
                  <c:v>-83738</c:v>
                </c:pt>
                <c:pt idx="10">
                  <c:v>-84075</c:v>
                </c:pt>
                <c:pt idx="11">
                  <c:v>26573</c:v>
                </c:pt>
                <c:pt idx="12">
                  <c:v>-129378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0000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C-6928-41AA-B277-C29FAF225D0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79805984"/>
        <c:axId val="379797128"/>
      </c:barChart>
      <c:catAx>
        <c:axId val="37980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379797128"/>
        <c:crosses val="autoZero"/>
        <c:auto val="1"/>
        <c:lblAlgn val="ctr"/>
        <c:lblOffset val="100"/>
        <c:noMultiLvlLbl val="0"/>
      </c:catAx>
      <c:valAx>
        <c:axId val="3797971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accent5">
                  <a:lumMod val="50000"/>
                  <a:alpha val="12000"/>
                </a:schemeClr>
              </a:solidFill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crossAx val="37980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'PR-(var)'!$C$5</c:f>
              <c:strCache>
                <c:ptCount val="1"/>
                <c:pt idx="0">
                  <c:v>Final de mes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6">
                  <a:tint val="58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F96-4900-9141-DF177B15991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tint val="8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F96-4900-9141-DF177B15991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shade val="8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F96-4900-9141-DF177B15991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shade val="58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F96-4900-9141-DF177B159917}"/>
              </c:ext>
            </c:extLst>
          </c:dPt>
          <c:dLbls>
            <c:dLbl>
              <c:idx val="1"/>
              <c:layout>
                <c:manualLayout>
                  <c:x val="-1.1553143687722043E-3"/>
                  <c:y val="-"/>
                </c:manualLayout>
              </c:layout>
              <c:tx>
                <c:rich>
                  <a:bodyPr/>
                  <a:lstStyle/>
                  <a:p>
                    <a:fld id="{9F1AC514-FB8A-4F4A-84A8-A3877631FAC2}" type="VALUE">
                      <a:rPr lang="en-US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pPr/>
                      <a:t>[VALOR]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F96-4900-9141-DF177B15991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D755B903-9196-4883-85B0-A10BAEDA527A}" type="VALUE">
                      <a:rPr lang="en-US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pPr/>
                      <a:t>[VALOR]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F96-4900-9141-DF177B15991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FD910983-0933-4D3D-AA01-47C248BCF9E7}" type="VALUE">
                      <a:rPr lang="en-US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pPr/>
                      <a:t>[VALOR]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F96-4900-9141-DF177B159917}"/>
                </c:ext>
              </c:extLst>
            </c:dLbl>
            <c:numFmt formatCode="#,##0_ ;[Red]\-#,##0\ 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505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'PR-(var)'!$B$19:$B$22</c:f>
              <c:strCache>
                <c:ptCount val="4"/>
                <c:pt idx="0">
                  <c:v>Febrero 21</c:v>
                </c:pt>
                <c:pt idx="1">
                  <c:v>Marzo 21</c:v>
                </c:pt>
                <c:pt idx="2">
                  <c:v>Abril 21</c:v>
                </c:pt>
                <c:pt idx="3">
                  <c:v>Mayo 21</c:v>
                </c:pt>
              </c:strCache>
            </c:strRef>
          </c:cat>
          <c:val>
            <c:numRef>
              <c:f>'PR-(var)'!$C$19:$C$22</c:f>
              <c:numCache>
                <c:formatCode>#,##0_ ;[Red]\-#,##0\ </c:formatCode>
                <c:ptCount val="4"/>
                <c:pt idx="0">
                  <c:v>44436</c:v>
                </c:pt>
                <c:pt idx="1">
                  <c:v>-59149</c:v>
                </c:pt>
                <c:pt idx="2">
                  <c:v>-39012</c:v>
                </c:pt>
                <c:pt idx="3">
                  <c:v>-129378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F96-4900-9141-DF177B1599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46888623"/>
        <c:axId val="1299710511"/>
      </c:barChart>
      <c:catAx>
        <c:axId val="1246888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spc="2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1299710511"/>
        <c:crosses val="autoZero"/>
        <c:auto val="1"/>
        <c:lblAlgn val="ctr"/>
        <c:lblOffset val="100"/>
        <c:noMultiLvlLbl val="0"/>
      </c:catAx>
      <c:valAx>
        <c:axId val="1299710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5">
                  <a:lumMod val="50000"/>
                  <a:alpha val="12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12468886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501809048090688E-2"/>
          <c:y val="3.6572893177085258E-2"/>
          <c:w val="0.91035704136564854"/>
          <c:h val="0.85994257760033521"/>
        </c:manualLayout>
      </c:layout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5">
                      <a:shade val="53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hade val="53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shade val="53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1B9-458A-BE9E-9C1B67DED5D9}"/>
              </c:ext>
            </c:extLst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5">
                      <a:shade val="7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hade val="7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shade val="7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1B9-458A-BE9E-9C1B67DED5D9}"/>
              </c:ext>
            </c:extLst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1B9-458A-BE9E-9C1B67DED5D9}"/>
              </c:ext>
            </c:extLst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accent5">
                      <a:tint val="77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tint val="77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tint val="77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1B9-458A-BE9E-9C1B67DED5D9}"/>
              </c:ext>
            </c:extLst>
          </c:dPt>
          <c:dPt>
            <c:idx val="4"/>
            <c:invertIfNegative val="0"/>
            <c:bubble3D val="0"/>
            <c:spPr>
              <a:gradFill rotWithShape="1">
                <a:gsLst>
                  <a:gs pos="0">
                    <a:schemeClr val="accent5">
                      <a:tint val="54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tint val="54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tint val="54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1B9-458A-BE9E-9C1B67DED5D9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lang="en-US" sz="1600" b="1" i="0" u="none" strike="noStrike" kern="1200" baseline="0">
                        <a:solidFill>
                          <a:srgbClr val="68A04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F340F740-9F01-4CA8-8273-6A6960209953}" type="VALUE">
                      <a:rPr lang="en-US" sz="1600" b="1" i="0" u="none" strike="noStrike" kern="1200" baseline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pPr>
                        <a:defRPr lang="en-US" sz="1600" b="1" i="0" u="none" strike="noStrike" kern="1200" baseline="0">
                          <a:solidFill>
                            <a:srgbClr val="68A04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t>[VALOR]</a:t>
                    </a:fld>
                    <a:endParaRPr lang="es-ES"/>
                  </a:p>
                </c:rich>
              </c:tx>
              <c:numFmt formatCode="#,##0_ ;[Red]\-#,##0\ 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600" b="1" i="0" u="none" strike="noStrike" kern="1200" baseline="0">
                      <a:solidFill>
                        <a:srgbClr val="68A04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1B9-458A-BE9E-9C1B67DED5D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9EB9511-84A8-4100-81EA-92F80234F719}" type="VALUE">
                      <a:rPr lang="en-US">
                        <a:solidFill>
                          <a:srgbClr val="68A042"/>
                        </a:solidFill>
                      </a:rPr>
                      <a:pPr/>
                      <a:t>[VALOR]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1B9-458A-BE9E-9C1B67DED5D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06C4372-7AD6-487B-906D-5D318B63F1F2}" type="VALUE">
                      <a:rPr lang="en-US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pPr/>
                      <a:t>[VALOR]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1B9-458A-BE9E-9C1B67DED5D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292EEB80-17A8-447E-9D09-80B8AB9A724A}" type="VALUE">
                      <a:rPr lang="en-US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pPr/>
                      <a:t>[VALOR]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1B9-458A-BE9E-9C1B67DED5D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34DFDEB2-3061-4BCD-8F20-FD6E37F20F08}" type="VALUE">
                      <a:rPr lang="en-US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pPr/>
                      <a:t>[VALOR]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1B9-458A-BE9E-9C1B67DED5D9}"/>
                </c:ext>
              </c:extLst>
            </c:dLbl>
            <c:numFmt formatCode="#,##0_ ;[Red]\-#,##0\ 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B05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sectores!$B$11:$B$15</c:f>
              <c:strCache>
                <c:ptCount val="5"/>
                <c:pt idx="0">
                  <c:v>Servicios</c:v>
                </c:pt>
                <c:pt idx="1">
                  <c:v>Industria</c:v>
                </c:pt>
                <c:pt idx="2">
                  <c:v>Sin Actividad</c:v>
                </c:pt>
                <c:pt idx="3">
                  <c:v>Agricultura</c:v>
                </c:pt>
                <c:pt idx="4">
                  <c:v>Construcción</c:v>
                </c:pt>
              </c:strCache>
            </c:strRef>
          </c:cat>
          <c:val>
            <c:numRef>
              <c:f>sectores!$D$11:$D$15</c:f>
              <c:numCache>
                <c:formatCode>#,##0</c:formatCode>
                <c:ptCount val="5"/>
                <c:pt idx="0">
                  <c:v>-93327</c:v>
                </c:pt>
                <c:pt idx="1">
                  <c:v>-9403</c:v>
                </c:pt>
                <c:pt idx="2">
                  <c:v>-9344</c:v>
                </c:pt>
                <c:pt idx="3">
                  <c:v>-9155</c:v>
                </c:pt>
                <c:pt idx="4">
                  <c:v>-8149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1B9-458A-BE9E-9C1B67DED5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85999128"/>
        <c:axId val="485928160"/>
      </c:barChart>
      <c:catAx>
        <c:axId val="485999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spc="2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485928160"/>
        <c:crosses val="autoZero"/>
        <c:auto val="1"/>
        <c:lblAlgn val="ctr"/>
        <c:lblOffset val="100"/>
        <c:noMultiLvlLbl val="0"/>
      </c:catAx>
      <c:valAx>
        <c:axId val="485928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5">
                  <a:lumMod val="50000"/>
                  <a:alpha val="12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485999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116-4EAE-84C7-830D54C4AC23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5D7BE3F7-3031-4BF7-B63F-1550103E1F9F}" type="VALUE">
                      <a:rPr lang="en-US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pPr/>
                      <a:t>[VALOR]</a:t>
                    </a:fld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116-4EAE-84C7-830D54C4AC23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70AFA960-2457-44A8-B1BD-C018FDCFB7E8}" type="VALUE">
                      <a:rPr lang="en-US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pPr>
                        <a:defRPr sz="1600" b="1">
                          <a:solidFill>
                            <a:srgbClr val="FF0000"/>
                          </a:solidFill>
                        </a:defRPr>
                      </a:pPr>
                      <a:t>[VALOR]</a:t>
                    </a:fld>
                    <a:endParaRPr lang="es-E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FF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3F43-4BA4-8D9D-304F2B3089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genero!$B$11:$B$12</c:f>
              <c:strCache>
                <c:ptCount val="2"/>
                <c:pt idx="0">
                  <c:v>Mujeres</c:v>
                </c:pt>
                <c:pt idx="1">
                  <c:v>Hombres</c:v>
                </c:pt>
              </c:strCache>
            </c:strRef>
          </c:cat>
          <c:val>
            <c:numRef>
              <c:f>genero!$C$11:$C$12</c:f>
              <c:numCache>
                <c:formatCode>#,##0</c:formatCode>
                <c:ptCount val="2"/>
                <c:pt idx="0">
                  <c:v>-61654</c:v>
                </c:pt>
                <c:pt idx="1">
                  <c:v>-67724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116-4EAE-84C7-830D54C4AC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85999128"/>
        <c:axId val="485928160"/>
      </c:barChart>
      <c:catAx>
        <c:axId val="485999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485928160"/>
        <c:crosses val="autoZero"/>
        <c:auto val="1"/>
        <c:lblAlgn val="ctr"/>
        <c:lblOffset val="100"/>
        <c:noMultiLvlLbl val="0"/>
      </c:catAx>
      <c:valAx>
        <c:axId val="485928160"/>
        <c:scaling>
          <c:orientation val="minMax"/>
          <c:max val="0"/>
        </c:scaling>
        <c:delete val="0"/>
        <c:axPos val="l"/>
        <c:majorGridlines>
          <c:spPr>
            <a:ln w="9525" cap="flat" cmpd="sng" algn="ctr">
              <a:solidFill>
                <a:schemeClr val="accent5">
                  <a:lumMod val="50000"/>
                  <a:alpha val="12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485999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s-E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5">
                  <a:shade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BFF-40BF-9C2B-C95626692E7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BFF-40BF-9C2B-C95626692E7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tint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BFF-40BF-9C2B-C95626692E7B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97D006B6-1051-4DC9-B43C-CDA4320ECC7D}" type="VALUE">
                      <a:rPr lang="en-US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pPr>
                        <a:defRPr sz="1600" b="1"/>
                      </a:pPr>
                      <a:t>[VALOR]</a:t>
                    </a:fld>
                    <a:endParaRPr lang="es-ES"/>
                  </a:p>
                </c:rich>
              </c:tx>
              <c:numFmt formatCode="#,##0.0_ ;[Red]\-#,##0.0\ 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BFF-40BF-9C2B-C95626692E7B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B87BAEAB-E1EA-496D-9426-CB4D7FBD346C}" type="VALUE">
                      <a:rPr lang="en-US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pPr>
                        <a:defRPr sz="1600" b="1"/>
                      </a:pPr>
                      <a:t>[VALOR]</a:t>
                    </a:fld>
                    <a:endParaRPr lang="es-ES"/>
                  </a:p>
                </c:rich>
              </c:tx>
              <c:numFmt formatCode="#,##0.0_ ;[Red]\-#,##0.0\ 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BFF-40BF-9C2B-C95626692E7B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297DB772-8589-4107-A553-E26D2FD0A8C1}" type="VALUE">
                      <a:rPr lang="en-US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pPr>
                        <a:defRPr sz="1600" b="1"/>
                      </a:pPr>
                      <a:t>[VALOR]</a:t>
                    </a:fld>
                    <a:endParaRPr lang="es-ES"/>
                  </a:p>
                </c:rich>
              </c:tx>
              <c:numFmt formatCode="#,##0.0_ ;[Red]\-#,##0.0\ 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BFF-40BF-9C2B-C95626692E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'Menores 25'!$B$14:$B$16</c:f>
              <c:strCache>
                <c:ptCount val="3"/>
                <c:pt idx="0">
                  <c:v>Menores 25 años</c:v>
                </c:pt>
                <c:pt idx="1">
                  <c:v>Resto edades</c:v>
                </c:pt>
                <c:pt idx="2">
                  <c:v>TOTAL</c:v>
                </c:pt>
              </c:strCache>
            </c:strRef>
          </c:cat>
          <c:val>
            <c:numRef>
              <c:f>'Menores 25'!$C$14:$C$16</c:f>
              <c:numCache>
                <c:formatCode>General</c:formatCode>
                <c:ptCount val="3"/>
                <c:pt idx="0">
                  <c:v>-9.27</c:v>
                </c:pt>
                <c:pt idx="1">
                  <c:v>-2.71</c:v>
                </c:pt>
                <c:pt idx="2">
                  <c:v>-3.31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BFF-40BF-9C2B-C95626692E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7"/>
        <c:axId val="485999128"/>
        <c:axId val="485928160"/>
      </c:barChart>
      <c:catAx>
        <c:axId val="485999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485928160"/>
        <c:crosses val="autoZero"/>
        <c:auto val="1"/>
        <c:lblAlgn val="ctr"/>
        <c:lblOffset val="100"/>
        <c:noMultiLvlLbl val="0"/>
      </c:catAx>
      <c:valAx>
        <c:axId val="485928160"/>
        <c:scaling>
          <c:orientation val="minMax"/>
          <c:max val="0"/>
          <c:min val="-10"/>
        </c:scaling>
        <c:delete val="1"/>
        <c:axPos val="l"/>
        <c:numFmt formatCode="General" sourceLinked="1"/>
        <c:majorTickMark val="out"/>
        <c:minorTickMark val="none"/>
        <c:tickLblPos val="nextTo"/>
        <c:crossAx val="485999128"/>
        <c:crosses val="autoZero"/>
        <c:crossBetween val="between"/>
        <c:majorUnit val="200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E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s-ES" b="1">
                <a:solidFill>
                  <a:sysClr val="windowText" lastClr="000000"/>
                </a:solidFill>
              </a:rPr>
              <a:t>Variación porcentual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E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E93-455E-A4B3-18836696EDB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E93-455E-A4B3-18836696EDB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E93-455E-A4B3-18836696EDB9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E93-455E-A4B3-18836696EDB9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E93-455E-A4B3-18836696EDB9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E93-455E-A4B3-18836696EDB9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E93-455E-A4B3-18836696EDB9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E93-455E-A4B3-18836696EDB9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4E93-455E-A4B3-18836696EDB9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4E93-455E-A4B3-18836696EDB9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4E93-455E-A4B3-18836696EDB9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4E93-455E-A4B3-18836696EDB9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4E93-455E-A4B3-18836696EDB9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4E93-455E-A4B3-18836696EDB9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4E93-455E-A4B3-18836696EDB9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4E93-455E-A4B3-18836696EDB9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4E93-455E-A4B3-18836696EDB9}"/>
              </c:ext>
            </c:extLst>
          </c:dPt>
          <c:dLbls>
            <c:dLbl>
              <c:idx val="0"/>
              <c:layout>
                <c:manualLayout>
                  <c:x val="-6.849315068493317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E93-455E-A4B3-18836696EDB9}"/>
                </c:ext>
              </c:extLst>
            </c:dLbl>
            <c:dLbl>
              <c:idx val="10"/>
              <c:layout>
                <c:manualLayout>
                  <c:x val="-3.603603603603735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E93-455E-A4B3-18836696EDB9}"/>
                </c:ext>
              </c:extLst>
            </c:dLbl>
            <c:numFmt formatCode="#,##0.0_ ;[Red]\-#,##0.0\ 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'CCAA (May)'!$B$4:$B$23</c:f>
              <c:strCache>
                <c:ptCount val="20"/>
                <c:pt idx="0">
                  <c:v>CANARIAS</c:v>
                </c:pt>
                <c:pt idx="1">
                  <c:v>MADRID</c:v>
                </c:pt>
                <c:pt idx="2">
                  <c:v>COM. VALENCIANA</c:v>
                </c:pt>
                <c:pt idx="3">
                  <c:v>ANDALUCIA</c:v>
                </c:pt>
                <c:pt idx="4">
                  <c:v>MELILLA</c:v>
                </c:pt>
                <c:pt idx="5">
                  <c:v>CATALUÑA</c:v>
                </c:pt>
                <c:pt idx="6">
                  <c:v>GALICIA</c:v>
                </c:pt>
                <c:pt idx="7">
                  <c:v>TOTAL</c:v>
                </c:pt>
                <c:pt idx="8">
                  <c:v>PAIS VASCO</c:v>
                </c:pt>
                <c:pt idx="9">
                  <c:v>CEUTA</c:v>
                </c:pt>
                <c:pt idx="10">
                  <c:v>MURCIA</c:v>
                </c:pt>
                <c:pt idx="11">
                  <c:v>CASTILLA-LA MANCHA</c:v>
                </c:pt>
                <c:pt idx="12">
                  <c:v>CANTABRIA</c:v>
                </c:pt>
                <c:pt idx="13">
                  <c:v>ASTURIAS</c:v>
                </c:pt>
                <c:pt idx="14">
                  <c:v>CASTILLA Y LEON</c:v>
                </c:pt>
                <c:pt idx="15">
                  <c:v>ARAGON</c:v>
                </c:pt>
                <c:pt idx="16">
                  <c:v>EXTREMADURA</c:v>
                </c:pt>
                <c:pt idx="17">
                  <c:v>LA RIOJA</c:v>
                </c:pt>
                <c:pt idx="18">
                  <c:v>NAVARRA</c:v>
                </c:pt>
                <c:pt idx="19">
                  <c:v>BALEARES</c:v>
                </c:pt>
              </c:strCache>
            </c:strRef>
          </c:cat>
          <c:val>
            <c:numRef>
              <c:f>'CCAA (May)'!$D$4:$D$23</c:f>
              <c:numCache>
                <c:formatCode>0.0_ ;[Red]\-0.0\ </c:formatCode>
                <c:ptCount val="20"/>
                <c:pt idx="0">
                  <c:v>-1.807286486409956</c:v>
                </c:pt>
                <c:pt idx="1">
                  <c:v>-2.4142584875206321</c:v>
                </c:pt>
                <c:pt idx="2">
                  <c:v>-2.7666703898134704</c:v>
                </c:pt>
                <c:pt idx="3">
                  <c:v>-2.9010753714841182</c:v>
                </c:pt>
                <c:pt idx="4">
                  <c:v>-3.0023923444976077</c:v>
                </c:pt>
                <c:pt idx="5">
                  <c:v>-3.091002343192172</c:v>
                </c:pt>
                <c:pt idx="6">
                  <c:v>-3.2041597863893476</c:v>
                </c:pt>
                <c:pt idx="7">
                  <c:v>-3.3083688860203528</c:v>
                </c:pt>
                <c:pt idx="8">
                  <c:v>-3.4367075648517114</c:v>
                </c:pt>
                <c:pt idx="9">
                  <c:v>-3.581091835110616</c:v>
                </c:pt>
                <c:pt idx="10">
                  <c:v>-3.9354111271919492</c:v>
                </c:pt>
                <c:pt idx="11">
                  <c:v>-4.0185083522860952</c:v>
                </c:pt>
                <c:pt idx="12">
                  <c:v>-4.081727528416355</c:v>
                </c:pt>
                <c:pt idx="13">
                  <c:v>-4.3104067415192358</c:v>
                </c:pt>
                <c:pt idx="14">
                  <c:v>-4.9110953058321476</c:v>
                </c:pt>
                <c:pt idx="15">
                  <c:v>-5.033367402152348</c:v>
                </c:pt>
                <c:pt idx="16">
                  <c:v>-5.0542437779195915</c:v>
                </c:pt>
                <c:pt idx="17">
                  <c:v>-6.1645602269796234</c:v>
                </c:pt>
                <c:pt idx="18">
                  <c:v>-7.6296562462570368</c:v>
                </c:pt>
                <c:pt idx="19">
                  <c:v>-8.1824385250895624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4E93-455E-A4B3-18836696ED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05182208"/>
        <c:axId val="305179464"/>
      </c:barChart>
      <c:catAx>
        <c:axId val="305182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305179464"/>
        <c:crosses val="autoZero"/>
        <c:auto val="1"/>
        <c:lblAlgn val="ctr"/>
        <c:lblOffset val="100"/>
        <c:noMultiLvlLbl val="0"/>
      </c:catAx>
      <c:valAx>
        <c:axId val="305179464"/>
        <c:scaling>
          <c:orientation val="minMax"/>
        </c:scaling>
        <c:delete val="1"/>
        <c:axPos val="b"/>
        <c:numFmt formatCode="0.0_ ;[Red]\-0.0\ " sourceLinked="1"/>
        <c:majorTickMark val="none"/>
        <c:minorTickMark val="none"/>
        <c:tickLblPos val="nextTo"/>
        <c:crossAx val="305182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s-E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326-4259-A6DC-2BBA209CA10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326-4259-A6DC-2BBA209CA10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326-4259-A6DC-2BBA209CA10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326-4259-A6DC-2BBA209CA10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326-4259-A6DC-2BBA209CA10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326-4259-A6DC-2BBA209CA101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E326-4259-A6DC-2BBA209CA101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E326-4259-A6DC-2BBA209CA101}"/>
              </c:ext>
            </c:extLst>
          </c:dPt>
          <c:dPt>
            <c:idx val="23"/>
            <c:invertIfNegative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E326-4259-A6DC-2BBA209CA101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'contratos (MAYO)'!$A$19:$A$26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'contratos (MAYO)'!$E$19:$E$26</c:f>
              <c:numCache>
                <c:formatCode>0.0%</c:formatCode>
                <c:ptCount val="8"/>
                <c:pt idx="0">
                  <c:v>7.9485004905466075E-2</c:v>
                </c:pt>
                <c:pt idx="1">
                  <c:v>7.9200123562489635E-2</c:v>
                </c:pt>
                <c:pt idx="2">
                  <c:v>8.3365314058345422E-2</c:v>
                </c:pt>
                <c:pt idx="3">
                  <c:v>8.2496329348101097E-2</c:v>
                </c:pt>
                <c:pt idx="4">
                  <c:v>9.7200738437621448E-2</c:v>
                </c:pt>
                <c:pt idx="5">
                  <c:v>8.8720606279877878E-2</c:v>
                </c:pt>
                <c:pt idx="6">
                  <c:v>9.0160436483164574E-2</c:v>
                </c:pt>
                <c:pt idx="7">
                  <c:v>0.1010465227643939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326-4259-A6DC-2BBA209CA1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50545832"/>
        <c:axId val="550543536"/>
      </c:barChart>
      <c:catAx>
        <c:axId val="550545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550543536"/>
        <c:crosses val="autoZero"/>
        <c:auto val="1"/>
        <c:lblAlgn val="ctr"/>
        <c:lblOffset val="100"/>
        <c:noMultiLvlLbl val="0"/>
      </c:catAx>
      <c:valAx>
        <c:axId val="550543536"/>
        <c:scaling>
          <c:orientation val="minMax"/>
          <c:max val="0.17"/>
          <c:min val="0"/>
        </c:scaling>
        <c:delete val="0"/>
        <c:axPos val="l"/>
        <c:majorGridlines>
          <c:spPr>
            <a:ln w="9525" cap="flat" cmpd="sng" algn="ctr">
              <a:solidFill>
                <a:schemeClr val="accent5">
                  <a:lumMod val="50000"/>
                  <a:alpha val="12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550545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469-44E6-88A2-5846990829A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469-44E6-88A2-5846990829A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469-44E6-88A2-5846990829AE}"/>
              </c:ext>
            </c:extLst>
          </c:dPt>
          <c:dLbls>
            <c:dLbl>
              <c:idx val="12"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t>2.500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469-44E6-88A2-5846990829AE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'EVOLUCION NOMINA (2)'!$A$8:$A$20</c:f>
              <c:strCache>
                <c:ptCount val="1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  <c:pt idx="3">
                  <c:v>Julio</c:v>
                </c:pt>
                <c:pt idx="4">
                  <c:v>Agosto</c:v>
                </c:pt>
                <c:pt idx="5">
                  <c:v>Septiembre</c:v>
                </c:pt>
                <c:pt idx="6">
                  <c:v>Octubre</c:v>
                </c:pt>
                <c:pt idx="7">
                  <c:v>Noviembre</c:v>
                </c:pt>
                <c:pt idx="8">
                  <c:v>Diciembre</c:v>
                </c:pt>
                <c:pt idx="9">
                  <c:v>Enero/21</c:v>
                </c:pt>
                <c:pt idx="10">
                  <c:v>Febrero/21</c:v>
                </c:pt>
                <c:pt idx="11">
                  <c:v>Marzo/21</c:v>
                </c:pt>
                <c:pt idx="12">
                  <c:v>Abril/21</c:v>
                </c:pt>
              </c:strCache>
            </c:strRef>
          </c:cat>
          <c:val>
            <c:numRef>
              <c:f>'EVOLUCION NOMINA (2)'!$D$8:$D$20</c:f>
              <c:numCache>
                <c:formatCode>#,##0.0</c:formatCode>
                <c:ptCount val="13"/>
                <c:pt idx="0">
                  <c:v>4915.748962749999</c:v>
                </c:pt>
                <c:pt idx="1">
                  <c:v>5481.1560669100008</c:v>
                </c:pt>
                <c:pt idx="2">
                  <c:v>4097.8088804600002</c:v>
                </c:pt>
                <c:pt idx="3">
                  <c:v>3172.1456196899994</c:v>
                </c:pt>
                <c:pt idx="4">
                  <c:v>2837.38725484</c:v>
                </c:pt>
                <c:pt idx="5">
                  <c:v>2576.5976985000007</c:v>
                </c:pt>
                <c:pt idx="6">
                  <c:v>2641.0156064799999</c:v>
                </c:pt>
                <c:pt idx="7">
                  <c:v>2391.118563680001</c:v>
                </c:pt>
                <c:pt idx="8">
                  <c:v>2446.4208394400002</c:v>
                </c:pt>
                <c:pt idx="9">
                  <c:v>2611.7516354099998</c:v>
                </c:pt>
                <c:pt idx="10">
                  <c:v>2722.2092787899996</c:v>
                </c:pt>
                <c:pt idx="11">
                  <c:v>2560.7486691600002</c:v>
                </c:pt>
                <c:pt idx="12">
                  <c:v>2502.6591194500002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469-44E6-88A2-5846990829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7"/>
        <c:axId val="207202296"/>
        <c:axId val="207204920"/>
      </c:barChart>
      <c:catAx>
        <c:axId val="207202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207204920"/>
        <c:crosses val="autoZero"/>
        <c:auto val="1"/>
        <c:lblAlgn val="ctr"/>
        <c:lblOffset val="100"/>
        <c:noMultiLvlLbl val="0"/>
      </c:catAx>
      <c:valAx>
        <c:axId val="207204920"/>
        <c:scaling>
          <c:orientation val="minMax"/>
          <c:max val="6000"/>
        </c:scaling>
        <c:delete val="1"/>
        <c:axPos val="l"/>
        <c:numFmt formatCode="#,##0" sourceLinked="0"/>
        <c:majorTickMark val="out"/>
        <c:minorTickMark val="none"/>
        <c:tickLblPos val="nextTo"/>
        <c:crossAx val="207202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E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'EVOLUCION NOMINA (2)'!$A$8:$A$20</c:f>
              <c:strCache>
                <c:ptCount val="1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  <c:pt idx="3">
                  <c:v>Julio</c:v>
                </c:pt>
                <c:pt idx="4">
                  <c:v>Agosto</c:v>
                </c:pt>
                <c:pt idx="5">
                  <c:v>Septiembre</c:v>
                </c:pt>
                <c:pt idx="6">
                  <c:v>Octubre</c:v>
                </c:pt>
                <c:pt idx="7">
                  <c:v>Noviembre</c:v>
                </c:pt>
                <c:pt idx="8">
                  <c:v>Diciembre</c:v>
                </c:pt>
                <c:pt idx="9">
                  <c:v>Enero/21</c:v>
                </c:pt>
                <c:pt idx="10">
                  <c:v>Febrero/21</c:v>
                </c:pt>
                <c:pt idx="11">
                  <c:v>Marzo/21</c:v>
                </c:pt>
                <c:pt idx="12">
                  <c:v>Abril/21</c:v>
                </c:pt>
              </c:strCache>
            </c:strRef>
          </c:cat>
          <c:val>
            <c:numRef>
              <c:f>'EVOLUCION NOMINA (2)'!$C$8:$C$20</c:f>
              <c:numCache>
                <c:formatCode>#,##0</c:formatCode>
                <c:ptCount val="13"/>
                <c:pt idx="0">
                  <c:v>2740.2842962299997</c:v>
                </c:pt>
                <c:pt idx="1">
                  <c:v>3425.6011669999998</c:v>
                </c:pt>
                <c:pt idx="2">
                  <c:v>2589.6252557899998</c:v>
                </c:pt>
                <c:pt idx="3">
                  <c:v>1594.3545121</c:v>
                </c:pt>
                <c:pt idx="4">
                  <c:v>1129.8400449000001</c:v>
                </c:pt>
                <c:pt idx="5">
                  <c:v>944.15005160999999</c:v>
                </c:pt>
                <c:pt idx="6">
                  <c:v>968.34951904999991</c:v>
                </c:pt>
                <c:pt idx="7">
                  <c:v>780.61074088000009</c:v>
                </c:pt>
                <c:pt idx="8">
                  <c:v>768.08059718000004</c:v>
                </c:pt>
                <c:pt idx="9">
                  <c:v>693.79667334999999</c:v>
                </c:pt>
                <c:pt idx="10">
                  <c:v>751.67429969</c:v>
                </c:pt>
                <c:pt idx="11">
                  <c:v>719.753061</c:v>
                </c:pt>
                <c:pt idx="12">
                  <c:v>632.40577760999997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E8-4CE2-9F82-93C9416D9A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7"/>
        <c:axId val="207202296"/>
        <c:axId val="207204920"/>
      </c:barChart>
      <c:catAx>
        <c:axId val="207202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207204920"/>
        <c:crosses val="autoZero"/>
        <c:auto val="1"/>
        <c:lblAlgn val="ctr"/>
        <c:lblOffset val="100"/>
        <c:noMultiLvlLbl val="0"/>
      </c:catAx>
      <c:valAx>
        <c:axId val="207204920"/>
        <c:scaling>
          <c:orientation val="minMax"/>
        </c:scaling>
        <c:delete val="1"/>
        <c:axPos val="l"/>
        <c:numFmt formatCode="#,##0" sourceLinked="0"/>
        <c:majorTickMark val="out"/>
        <c:minorTickMark val="none"/>
        <c:tickLblPos val="nextTo"/>
        <c:crossAx val="207202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AE6D5-6095-C94C-8677-A12BED59C780}" type="datetimeFigureOut">
              <a:rPr lang="es-ES" smtClean="0"/>
              <a:t>01/06/2021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8EEE6-3C77-294C-AD55-8363CD168A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701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57876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5055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912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/>
              <a:t>ESTE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3689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8773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0718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/>
              <a:t>ESTE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85712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01067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23207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/>
              <a:t>ESTE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0473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A29F92-8CE3-8344-A064-2777CBAD06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94BB66-3C50-484B-8A23-2CBB0F0205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C36ED6-4A93-E944-9C2C-F6D5CC58D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01/06/2021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5581EA-6EFE-6D44-A5A6-9C7171006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408E22-CED5-B547-8086-51958CD36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8266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8ABAC3-5816-2E40-A9D9-A96E1BE87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B551EF6-1ABC-1E45-904A-AA3959AFA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8BEF9A-7779-7E45-83CA-ADE68C55A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01/06/2021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3428B9-3E95-3F43-A981-8513D871A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BF90EE-AAE4-D341-B041-4D71BB175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693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978E48A-48BC-5F42-91A0-684A3CC8CE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621AB16-1A98-EE42-932B-38FD4A589A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CB69E9-68AB-7044-B02A-014E6AF9E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01/06/2021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A893B4-E7CD-A342-9BCB-CC33F266D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DF8B28-D4D1-9840-AEAC-252D8A577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102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064AF6-DE96-9444-8699-42E210DAD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9882AA-3568-4743-B88F-411A0887C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0727D6-55EF-4A43-BC3D-D0D85C4D0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01/06/2021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911FEC-4703-144D-8650-3CD65A976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91B034-82B7-6044-B9D6-4CED61D27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4036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9712E2-4EED-D849-BCF8-199B36A8C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05FF53-8E19-B142-A002-27CAB9400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461B2C-D017-8B40-8E79-7A7B7EC44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01/06/2021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6B7B65-7227-D046-B6FB-27A7B10B3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734C5B-0345-9542-BBDD-F36540141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778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C47385-2A54-DA42-9B72-2E34F79F8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1F3E74-FAEC-BF43-A552-9539BD44DB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5F8CD8-D207-4D4A-986D-AA46F719E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3681AF-9FCB-5840-9937-C5A234A13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01/06/2021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42995D5-C509-E740-A6DC-B9EA855A6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96B67F5-CEC3-174B-A2A8-D0CFE21F9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422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9DA15C-B4CB-834B-926B-16D7D383C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C530072-1724-A448-9CF0-EEF30765C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90558FC-98DB-5D44-A388-E27E4A1672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1662DF7-0EDA-274E-907F-CED52EB022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D8C600E-B594-D74D-B829-9312258613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DDB729C-6E63-454E-A884-12A33E0EE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01/06/2021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6C8D34-2A69-9E43-B663-5C246AB84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9C4E3D5-0F36-C94E-8DEA-7513FCC14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305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F6D683-AB05-504B-A0C6-A941CEF66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5D385C4-1C77-8B44-9D59-F1885666F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01/06/2021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CBB2CAD-6CA5-AA49-81FF-1F375A8E3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6BCBB7E-BB31-0843-95F8-2415DCD2C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9189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0BD0F39-3CEE-9948-868F-A62B3FE38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01/06/2021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D2EA592-A798-AF4E-8FBA-D31DBB994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3459772-EE83-E341-9B5D-F316E8DA5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6284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66C320-611F-5747-8712-4D5C57B84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899A20-C412-FA45-9AF9-02C8633C1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18C086E-1380-AF40-A52E-64781F72C7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5B005C-9BE7-B34D-8BD5-0D406522B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01/06/2021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33E91E-594E-104F-ACE6-DAF715B18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A2403A-26A8-FE40-A847-AAC1DA0E8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9552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A297AE-95A6-E643-BE98-97550A427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0DBFC1B-B13E-1341-B09B-887CA846F6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F3511EB-BC12-E541-B58B-84038704B0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531590-A10B-8E44-BD86-5291172AD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01/06/2021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91A3AC4-AAA5-CC4B-9BA1-50BFFF03D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450D282-40EF-7946-997B-A52DCDD71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858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EC53015-B13C-E946-BD60-495905AA8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EEE1F6D-EF6C-A746-A900-079D2DF16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DADB91-BAF4-B444-ACC0-41B56D6E15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5F475-D76F-5E4E-BCAA-D445CF4956DC}" type="datetimeFigureOut">
              <a:rPr lang="es-ES" smtClean="0"/>
              <a:t>01/06/2021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32446F-C3AA-2246-8C67-B5B53C1DA2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095CF2-E016-C74D-945F-449950B7C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6113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83B2D80A-CCC0-5140-BE0A-36EDE33CA600}"/>
              </a:ext>
            </a:extLst>
          </p:cNvPr>
          <p:cNvSpPr txBox="1"/>
          <p:nvPr/>
        </p:nvSpPr>
        <p:spPr>
          <a:xfrm>
            <a:off x="1175657" y="3857172"/>
            <a:ext cx="984068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 REGISTRADO, </a:t>
            </a:r>
          </a:p>
          <a:p>
            <a:r>
              <a:rPr lang="es-ES" sz="4400" b="1" dirty="0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CONTRATOS Y PRESTACIONES</a:t>
            </a:r>
          </a:p>
          <a:p>
            <a:r>
              <a:rPr lang="es-ES" sz="3000" dirty="0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Mayo de 2021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7F11A9D-12DF-9E4C-A737-11F395FDF320}"/>
              </a:ext>
            </a:extLst>
          </p:cNvPr>
          <p:cNvSpPr txBox="1"/>
          <p:nvPr/>
        </p:nvSpPr>
        <p:spPr>
          <a:xfrm>
            <a:off x="7057748" y="5884992"/>
            <a:ext cx="4494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de junio de 2021</a:t>
            </a:r>
          </a:p>
        </p:txBody>
      </p:sp>
      <p:sp>
        <p:nvSpPr>
          <p:cNvPr id="8" name="Forma en L 7">
            <a:extLst>
              <a:ext uri="{FF2B5EF4-FFF2-40B4-BE49-F238E27FC236}">
                <a16:creationId xmlns:a16="http://schemas.microsoft.com/office/drawing/2014/main" id="{8703013D-3315-C146-B4D7-34685BA37FDB}"/>
              </a:ext>
            </a:extLst>
          </p:cNvPr>
          <p:cNvSpPr/>
          <p:nvPr/>
        </p:nvSpPr>
        <p:spPr>
          <a:xfrm>
            <a:off x="208693" y="3275902"/>
            <a:ext cx="3512457" cy="3302000"/>
          </a:xfrm>
          <a:prstGeom prst="corner">
            <a:avLst>
              <a:gd name="adj1" fmla="val 2833"/>
              <a:gd name="adj2" fmla="val 2833"/>
            </a:avLst>
          </a:prstGeom>
          <a:solidFill>
            <a:srgbClr val="FFCD00"/>
          </a:solidFill>
          <a:ln>
            <a:solidFill>
              <a:srgbClr val="FFC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Forma en L 8">
            <a:extLst>
              <a:ext uri="{FF2B5EF4-FFF2-40B4-BE49-F238E27FC236}">
                <a16:creationId xmlns:a16="http://schemas.microsoft.com/office/drawing/2014/main" id="{0843D243-9F01-1B46-B0F0-CA9AD69F9F7A}"/>
              </a:ext>
            </a:extLst>
          </p:cNvPr>
          <p:cNvSpPr/>
          <p:nvPr/>
        </p:nvSpPr>
        <p:spPr>
          <a:xfrm rot="10800000">
            <a:off x="8470850" y="210520"/>
            <a:ext cx="3512457" cy="3302000"/>
          </a:xfrm>
          <a:prstGeom prst="corner">
            <a:avLst>
              <a:gd name="adj1" fmla="val 2833"/>
              <a:gd name="adj2" fmla="val 2833"/>
            </a:avLst>
          </a:prstGeom>
          <a:solidFill>
            <a:srgbClr val="FFCD00"/>
          </a:solidFill>
          <a:ln>
            <a:solidFill>
              <a:srgbClr val="FFC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6F4865B-8B5F-452F-AF2B-57B96DC636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5078" y="1093606"/>
            <a:ext cx="9091944" cy="224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302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CF5511D9-1F8B-624E-8234-C57EFF685842}"/>
              </a:ext>
            </a:extLst>
          </p:cNvPr>
          <p:cNvSpPr/>
          <p:nvPr/>
        </p:nvSpPr>
        <p:spPr>
          <a:xfrm>
            <a:off x="1912619" y="431602"/>
            <a:ext cx="8366760" cy="1232305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 DEL GASTO EN PRESTACIONES ERTE</a:t>
            </a:r>
          </a:p>
          <a:p>
            <a:pPr algn="ctr"/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(millones de euros)</a:t>
            </a:r>
          </a:p>
          <a:p>
            <a:pPr algn="ctr"/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 2020-2021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09BC46B-CE3A-431E-AE95-E526F26A4D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681" y="431602"/>
            <a:ext cx="1496508" cy="370363"/>
          </a:xfrm>
          <a:prstGeom prst="rect">
            <a:avLst/>
          </a:prstGeom>
        </p:spPr>
      </p:pic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C968B335-BC14-4F73-BF12-A707121D28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9592435"/>
              </p:ext>
            </p:extLst>
          </p:nvPr>
        </p:nvGraphicFramePr>
        <p:xfrm>
          <a:off x="1015606" y="1663907"/>
          <a:ext cx="10182225" cy="4848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25950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318433B-EDA5-D34A-9F69-A543552F58DE}"/>
              </a:ext>
            </a:extLst>
          </p:cNvPr>
          <p:cNvSpPr/>
          <p:nvPr/>
        </p:nvSpPr>
        <p:spPr>
          <a:xfrm>
            <a:off x="1775012" y="451923"/>
            <a:ext cx="8740587" cy="1011117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2B98683-8A2F-884D-AF22-871729BC2A46}"/>
              </a:ext>
            </a:extLst>
          </p:cNvPr>
          <p:cNvSpPr txBox="1"/>
          <p:nvPr/>
        </p:nvSpPr>
        <p:spPr>
          <a:xfrm>
            <a:off x="1101090" y="575014"/>
            <a:ext cx="998982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 REGISTRADO</a:t>
            </a:r>
          </a:p>
          <a:p>
            <a:pPr algn="ctr"/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Variaciones meses de mayo</a:t>
            </a:r>
            <a:br>
              <a:rPr lang="es-ES" sz="32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2000" dirty="0">
              <a:solidFill>
                <a:srgbClr val="0054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408B9408-E711-41FD-B3D8-2DD46C6BE8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893" y="425882"/>
            <a:ext cx="1496508" cy="370363"/>
          </a:xfrm>
          <a:prstGeom prst="rect">
            <a:avLst/>
          </a:prstGeom>
        </p:spPr>
      </p:pic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46B51D3F-DB92-4ACF-88E9-80856E93A346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10997" y="1463040"/>
          <a:ext cx="11170006" cy="4854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4213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rma en L 2">
            <a:extLst>
              <a:ext uri="{FF2B5EF4-FFF2-40B4-BE49-F238E27FC236}">
                <a16:creationId xmlns:a16="http://schemas.microsoft.com/office/drawing/2014/main" id="{5DF2E7FB-241E-C94B-A12E-58E4542712FF}"/>
              </a:ext>
            </a:extLst>
          </p:cNvPr>
          <p:cNvSpPr/>
          <p:nvPr/>
        </p:nvSpPr>
        <p:spPr>
          <a:xfrm rot="10800000">
            <a:off x="8470850" y="210520"/>
            <a:ext cx="3512457" cy="3302000"/>
          </a:xfrm>
          <a:prstGeom prst="corner">
            <a:avLst>
              <a:gd name="adj1" fmla="val 2833"/>
              <a:gd name="adj2" fmla="val 2833"/>
            </a:avLst>
          </a:prstGeom>
          <a:solidFill>
            <a:srgbClr val="FFCD00"/>
          </a:solidFill>
          <a:ln>
            <a:solidFill>
              <a:srgbClr val="FFC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Forma en L 3">
            <a:extLst>
              <a:ext uri="{FF2B5EF4-FFF2-40B4-BE49-F238E27FC236}">
                <a16:creationId xmlns:a16="http://schemas.microsoft.com/office/drawing/2014/main" id="{F4A8E10F-B8B0-964D-901E-A9F706EC1D34}"/>
              </a:ext>
            </a:extLst>
          </p:cNvPr>
          <p:cNvSpPr/>
          <p:nvPr/>
        </p:nvSpPr>
        <p:spPr>
          <a:xfrm>
            <a:off x="208693" y="3275902"/>
            <a:ext cx="3512457" cy="3302000"/>
          </a:xfrm>
          <a:prstGeom prst="corner">
            <a:avLst>
              <a:gd name="adj1" fmla="val 2833"/>
              <a:gd name="adj2" fmla="val 2833"/>
            </a:avLst>
          </a:prstGeom>
          <a:solidFill>
            <a:srgbClr val="FFCD00"/>
          </a:solidFill>
          <a:ln>
            <a:solidFill>
              <a:srgbClr val="FFC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EBD3E2C-EBC7-4B0C-B486-42263F8484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5078" y="2153569"/>
            <a:ext cx="9091944" cy="224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733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318433B-EDA5-D34A-9F69-A543552F58DE}"/>
              </a:ext>
            </a:extLst>
          </p:cNvPr>
          <p:cNvSpPr/>
          <p:nvPr/>
        </p:nvSpPr>
        <p:spPr>
          <a:xfrm>
            <a:off x="1775012" y="451923"/>
            <a:ext cx="8740587" cy="1011117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2B98683-8A2F-884D-AF22-871729BC2A46}"/>
              </a:ext>
            </a:extLst>
          </p:cNvPr>
          <p:cNvSpPr txBox="1"/>
          <p:nvPr/>
        </p:nvSpPr>
        <p:spPr>
          <a:xfrm>
            <a:off x="1101090" y="575014"/>
            <a:ext cx="998982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 REGISTRADO</a:t>
            </a:r>
          </a:p>
          <a:p>
            <a:pPr algn="ctr"/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Variaciones meses de mayo</a:t>
            </a:r>
            <a:br>
              <a:rPr lang="es-ES" sz="32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2000" dirty="0">
              <a:solidFill>
                <a:srgbClr val="0054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408B9408-E711-41FD-B3D8-2DD46C6BE8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893" y="425882"/>
            <a:ext cx="1496508" cy="370363"/>
          </a:xfrm>
          <a:prstGeom prst="rect">
            <a:avLst/>
          </a:prstGeom>
        </p:spPr>
      </p:pic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46B51D3F-DB92-4ACF-88E9-80856E93A3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4714826"/>
              </p:ext>
            </p:extLst>
          </p:nvPr>
        </p:nvGraphicFramePr>
        <p:xfrm>
          <a:off x="510997" y="1463040"/>
          <a:ext cx="11170006" cy="4854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17714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318433B-EDA5-D34A-9F69-A543552F58DE}"/>
              </a:ext>
            </a:extLst>
          </p:cNvPr>
          <p:cNvSpPr/>
          <p:nvPr/>
        </p:nvSpPr>
        <p:spPr>
          <a:xfrm>
            <a:off x="1775012" y="451923"/>
            <a:ext cx="8740587" cy="1011117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2B98683-8A2F-884D-AF22-871729BC2A46}"/>
              </a:ext>
            </a:extLst>
          </p:cNvPr>
          <p:cNvSpPr txBox="1"/>
          <p:nvPr/>
        </p:nvSpPr>
        <p:spPr>
          <a:xfrm>
            <a:off x="1101090" y="575014"/>
            <a:ext cx="998982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 REGISTRADO</a:t>
            </a:r>
          </a:p>
          <a:p>
            <a:pPr algn="ctr"/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Variaciones mensuales año 2021</a:t>
            </a:r>
            <a:br>
              <a:rPr lang="es-ES" sz="32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2000" dirty="0">
              <a:solidFill>
                <a:srgbClr val="0054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408B9408-E711-41FD-B3D8-2DD46C6BE8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893" y="425882"/>
            <a:ext cx="1496508" cy="370363"/>
          </a:xfrm>
          <a:prstGeom prst="rect">
            <a:avLst/>
          </a:prstGeom>
        </p:spPr>
      </p:pic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0634638"/>
              </p:ext>
            </p:extLst>
          </p:nvPr>
        </p:nvGraphicFramePr>
        <p:xfrm>
          <a:off x="599660" y="1578225"/>
          <a:ext cx="10992679" cy="4819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27950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4977915D-4431-3A4F-9625-7ABFBAA9B7B9}"/>
              </a:ext>
            </a:extLst>
          </p:cNvPr>
          <p:cNvSpPr/>
          <p:nvPr/>
        </p:nvSpPr>
        <p:spPr>
          <a:xfrm>
            <a:off x="1912619" y="497385"/>
            <a:ext cx="8366760" cy="1018929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3FD4337-5A1A-6D41-8D6F-6DF093AC3FC1}"/>
              </a:ext>
            </a:extLst>
          </p:cNvPr>
          <p:cNvSpPr txBox="1"/>
          <p:nvPr/>
        </p:nvSpPr>
        <p:spPr>
          <a:xfrm>
            <a:off x="1101089" y="648135"/>
            <a:ext cx="998982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VARIACIÓN MENSUAL DEL PARO POR SECTORES</a:t>
            </a:r>
            <a:b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Mayo de 2021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AA22EE75-56F8-456E-89BD-B595406E05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681" y="499334"/>
            <a:ext cx="1496508" cy="370363"/>
          </a:xfrm>
          <a:prstGeom prst="rect">
            <a:avLst/>
          </a:prstGeom>
        </p:spPr>
      </p:pic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00000000-0008-0000-03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1108119"/>
              </p:ext>
            </p:extLst>
          </p:nvPr>
        </p:nvGraphicFramePr>
        <p:xfrm>
          <a:off x="690988" y="2000810"/>
          <a:ext cx="10630729" cy="4057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06299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BF5B28A4-BF80-504A-B5EE-B9EC0361EF7B}"/>
              </a:ext>
            </a:extLst>
          </p:cNvPr>
          <p:cNvSpPr/>
          <p:nvPr/>
        </p:nvSpPr>
        <p:spPr>
          <a:xfrm>
            <a:off x="1912619" y="283646"/>
            <a:ext cx="8366760" cy="1077730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33D2760-F3B7-284D-BE96-55882B100A41}"/>
              </a:ext>
            </a:extLst>
          </p:cNvPr>
          <p:cNvSpPr txBox="1"/>
          <p:nvPr/>
        </p:nvSpPr>
        <p:spPr>
          <a:xfrm>
            <a:off x="1156624" y="434340"/>
            <a:ext cx="973724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VARIACIÓN MENSUAL PARO POR GÉNERO</a:t>
            </a:r>
            <a:b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Mayo de 2021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9228958-59CA-4F76-973D-F8AA3D6D67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681" y="482401"/>
            <a:ext cx="1496508" cy="370363"/>
          </a:xfrm>
          <a:prstGeom prst="rect">
            <a:avLst/>
          </a:prstGeom>
        </p:spPr>
      </p:pic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A729E43-1B9D-41A0-97CC-45C08FE0F1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4070674"/>
              </p:ext>
            </p:extLst>
          </p:nvPr>
        </p:nvGraphicFramePr>
        <p:xfrm>
          <a:off x="1730189" y="1717874"/>
          <a:ext cx="8753475" cy="4657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68804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318433B-EDA5-D34A-9F69-A543552F58DE}"/>
              </a:ext>
            </a:extLst>
          </p:cNvPr>
          <p:cNvSpPr/>
          <p:nvPr/>
        </p:nvSpPr>
        <p:spPr>
          <a:xfrm>
            <a:off x="1775012" y="451923"/>
            <a:ext cx="8740587" cy="1011117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2B98683-8A2F-884D-AF22-871729BC2A46}"/>
              </a:ext>
            </a:extLst>
          </p:cNvPr>
          <p:cNvSpPr txBox="1"/>
          <p:nvPr/>
        </p:nvSpPr>
        <p:spPr>
          <a:xfrm>
            <a:off x="1101090" y="575014"/>
            <a:ext cx="998982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 REGISTRADO MENORES DE 25 AÑOS</a:t>
            </a:r>
          </a:p>
          <a:p>
            <a:pPr algn="ctr"/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Variaciones mensuales porcentuales. Mayo de 2021</a:t>
            </a:r>
            <a:br>
              <a:rPr lang="es-ES" sz="32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2000" dirty="0">
              <a:solidFill>
                <a:srgbClr val="0054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408B9408-E711-41FD-B3D8-2DD46C6BE8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893" y="476681"/>
            <a:ext cx="1496508" cy="370363"/>
          </a:xfrm>
          <a:prstGeom prst="rect">
            <a:avLst/>
          </a:prstGeom>
        </p:spPr>
      </p:pic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id="{49F073CE-F6BD-4DD3-BAB9-28912D5F59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8058670"/>
              </p:ext>
            </p:extLst>
          </p:nvPr>
        </p:nvGraphicFramePr>
        <p:xfrm>
          <a:off x="1963271" y="1667622"/>
          <a:ext cx="8319247" cy="4615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50473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3917751F-AF57-9B42-86CB-D09614C854CB}"/>
              </a:ext>
            </a:extLst>
          </p:cNvPr>
          <p:cNvSpPr/>
          <p:nvPr/>
        </p:nvSpPr>
        <p:spPr>
          <a:xfrm>
            <a:off x="1699492" y="159668"/>
            <a:ext cx="9162472" cy="1110331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AEBBC43-867B-CA49-8B13-1EC4BF5E3D1F}"/>
              </a:ext>
            </a:extLst>
          </p:cNvPr>
          <p:cNvSpPr txBox="1"/>
          <p:nvPr/>
        </p:nvSpPr>
        <p:spPr>
          <a:xfrm>
            <a:off x="1285818" y="338125"/>
            <a:ext cx="99898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VARIACIÓN MENSUAL PARO REGISTRADO POR CC. AA.</a:t>
            </a:r>
          </a:p>
          <a:p>
            <a:pPr algn="ctr"/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Mayo 2021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FC8D267-6CE4-4F49-84F5-FEFC415BB9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108" y="159012"/>
            <a:ext cx="1496508" cy="370363"/>
          </a:xfrm>
          <a:prstGeom prst="rect">
            <a:avLst/>
          </a:prstGeom>
        </p:spPr>
      </p:pic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E5B02A8E-2FC3-45DE-96EF-E9CE9EF36C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5472308"/>
              </p:ext>
            </p:extLst>
          </p:nvPr>
        </p:nvGraphicFramePr>
        <p:xfrm>
          <a:off x="1699492" y="1376375"/>
          <a:ext cx="9162471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86817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2E984BC5-57D9-7E48-92B3-91F5914D106A}"/>
              </a:ext>
            </a:extLst>
          </p:cNvPr>
          <p:cNvSpPr/>
          <p:nvPr/>
        </p:nvSpPr>
        <p:spPr>
          <a:xfrm>
            <a:off x="1912619" y="431603"/>
            <a:ext cx="8366760" cy="1011715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2D91E17-1CB9-A541-86CD-0B6ECA5C6C79}"/>
              </a:ext>
            </a:extLst>
          </p:cNvPr>
          <p:cNvSpPr txBox="1"/>
          <p:nvPr/>
        </p:nvSpPr>
        <p:spPr>
          <a:xfrm>
            <a:off x="1101089" y="556128"/>
            <a:ext cx="998982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PORCENTAJE DE CONTRATOS INDEFINIDOS SOBRE EL TOTAL</a:t>
            </a:r>
          </a:p>
          <a:p>
            <a:pPr algn="ctr"/>
            <a:r>
              <a:rPr lang="es-ES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Meses de mayo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ECDED400-75F6-4E81-ADCC-7A4D10B6E6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681" y="431602"/>
            <a:ext cx="1496508" cy="370363"/>
          </a:xfrm>
          <a:prstGeom prst="rect">
            <a:avLst/>
          </a:prstGeom>
        </p:spPr>
      </p:pic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8EBD912-18A7-408D-8A97-D706A97455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4504796"/>
              </p:ext>
            </p:extLst>
          </p:nvPr>
        </p:nvGraphicFramePr>
        <p:xfrm>
          <a:off x="611183" y="1748522"/>
          <a:ext cx="10969634" cy="4400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53188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CF5511D9-1F8B-624E-8234-C57EFF685842}"/>
              </a:ext>
            </a:extLst>
          </p:cNvPr>
          <p:cNvSpPr/>
          <p:nvPr/>
        </p:nvSpPr>
        <p:spPr>
          <a:xfrm>
            <a:off x="1912619" y="431602"/>
            <a:ext cx="8366760" cy="1232305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 DEL GASTO EN PRESTACIONES</a:t>
            </a:r>
          </a:p>
          <a:p>
            <a:pPr algn="ctr"/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(millones de euros)</a:t>
            </a:r>
          </a:p>
          <a:p>
            <a:pPr algn="ctr"/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 2020-2021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ED768155-7652-44A5-A169-A63316EFC2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681" y="431602"/>
            <a:ext cx="1496508" cy="370363"/>
          </a:xfrm>
          <a:prstGeom prst="rect">
            <a:avLst/>
          </a:prstGeom>
        </p:spPr>
      </p:pic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1C60D423-C53B-447D-A809-4602360EEE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8064230"/>
              </p:ext>
            </p:extLst>
          </p:nvPr>
        </p:nvGraphicFramePr>
        <p:xfrm>
          <a:off x="866775" y="1663907"/>
          <a:ext cx="10458450" cy="4953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503988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4340</TotalTime>
  <Words>134</Words>
  <Application>Microsoft Office PowerPoint</Application>
  <PresentationFormat>Panorámica</PresentationFormat>
  <Paragraphs>55</Paragraphs>
  <Slides>12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Mariña Sánchez Testas</dc:creator>
  <cp:lastModifiedBy>LOPEZ GONZALEZ, VICTOR</cp:lastModifiedBy>
  <cp:revision>193</cp:revision>
  <cp:lastPrinted>2021-05-04T10:37:24Z</cp:lastPrinted>
  <dcterms:created xsi:type="dcterms:W3CDTF">2020-07-01T12:40:50Z</dcterms:created>
  <dcterms:modified xsi:type="dcterms:W3CDTF">2021-06-01T17:24:42Z</dcterms:modified>
</cp:coreProperties>
</file>